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4" r:id="rId3"/>
    <p:sldId id="274" r:id="rId4"/>
    <p:sldId id="276" r:id="rId5"/>
    <p:sldId id="278" r:id="rId6"/>
    <p:sldId id="277" r:id="rId7"/>
    <p:sldId id="281" r:id="rId8"/>
    <p:sldId id="280" r:id="rId9"/>
    <p:sldId id="279" r:id="rId10"/>
    <p:sldId id="282" r:id="rId11"/>
    <p:sldId id="283" r:id="rId12"/>
    <p:sldId id="284" r:id="rId13"/>
    <p:sldId id="275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2B43BC-4B24-443D-9D03-14E7BCF1DD9F}" v="38" dt="2022-09-05T13:41:17.2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27653-C548-4D48-8071-E6CDB966CD01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306E4-825B-4434-BFE6-011DA0D91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61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A469B-C31D-4180-8C6B-7F0108DFF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99F2E-F4D3-4173-854F-AD5CF3DDF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68651-EC4D-43D8-A543-CEC5AB0C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5641-7A14-42BA-9E5F-400A84DBF110}" type="datetime1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CECAE-E7A9-4CED-9604-13A8FF74F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54E37-7C5B-4C98-B6AE-3E0E2246E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2F7-73CC-479A-B545-7BB1E42FB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81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C1E97-E7B6-4CA2-A4C2-63EE8F9F5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39ADEB-4E43-44E4-8ACA-9D32F26E6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A84C2-8293-4BFE-9656-AD4143DE7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BE85-D792-44A4-A6AD-E94434D164CD}" type="datetime1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6D014-C5C8-4EE8-B0B0-4113380C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86574-A163-47BF-A8A2-6728D675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2F7-73CC-479A-B545-7BB1E42FB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13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7DA04D-88F6-448C-AE8F-3254273195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B803EC-14D9-46AD-BB57-3421F225F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E0616-C5E6-4EFF-93B0-9263F0EDE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65836-536F-46A8-92E1-EC3D0ADF1D55}" type="datetime1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F9C9A-CC1E-42C9-BADC-56D1EEB7A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5554D-534C-475C-9D06-D52057757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2F7-73CC-479A-B545-7BB1E42FB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3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2CED0-2588-46A2-A91B-325A6DB57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D0C8C-BBF1-4BF2-8605-F43910980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94C36-D53F-4923-99BD-3247BA68D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20EC-B819-439F-9C9F-FF414B5A50E0}" type="datetime1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E3734-2CBD-4B2E-BECE-56D252189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0CEA-0CF9-476B-A0C3-A32132956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2F7-73CC-479A-B545-7BB1E42FB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38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21F33-E6EF-45AA-B0DB-845562CFE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4A2A6-8174-464C-9C03-FDC3461A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33591-9BE2-4752-ADB9-E8C6F690A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B27D-F450-40D7-8123-DA4DD4BC0C54}" type="datetime1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1A9F3-C47C-46ED-ABFD-8634B18C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6CF64-3352-42A7-B549-B9C085903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2F7-73CC-479A-B545-7BB1E42FB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9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832D7-1767-4BBE-A1EF-C90E7D3E9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9D79B-317B-41E4-B1A2-A7152F831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F3E9D-861D-4F1C-B9D0-BF39ACFE0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9CDE3-3023-4078-8417-EFF4252F5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09C87-C8F1-45D0-A4A6-7CF6E0057650}" type="datetime1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D6D85-029C-4364-B0C6-20CE1513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C0CB5-F296-4022-BD9D-4EF0ABB3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2F7-73CC-479A-B545-7BB1E42FB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57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3A7D7-9F65-4D9E-A624-60C29AE82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41776-2D03-491C-BA23-55D7DEE35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8F9A4-0FE0-425C-92A4-25B3F7C50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CCAC0B-C7EF-40D9-A64D-EF5A148376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2B4733-0488-4DB6-83E2-DCD592E7AD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92CD82-A819-4149-8192-E817B7D03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46DF4-52F9-49D9-8923-F8736CE1CB38}" type="datetime1">
              <a:rPr lang="en-GB" smtClean="0"/>
              <a:t>07/09/2022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90E555-934B-41AD-A8D0-A592235D9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7D5BDB-1F3A-4F44-A299-12C34777D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2F7-73CC-479A-B545-7BB1E42FB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87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FC305-7C65-487D-8FF2-FAC499D5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A06B46-8AB6-48E1-906D-CCCF75FA8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F2DD-677E-4F6D-95F6-890DCCD88A8B}" type="datetime1">
              <a:rPr lang="en-GB" smtClean="0"/>
              <a:t>07/09/2022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29086A-E7DF-49BE-9485-A134788E7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90CDD-4D27-4215-A833-82C33548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2F7-73CC-479A-B545-7BB1E42FB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772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451C9E-473A-4198-A70B-4F255274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3E5C-6826-4134-BF89-6D7CB846AEEF}" type="datetime1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8606CE-0AA7-4F4B-AB7F-B69ACF5A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8AE4B-F440-497A-A6F6-55E32720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2F7-73CC-479A-B545-7BB1E42FB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46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86B99-9B5F-4DF2-B475-B25C49057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DD1E9-B100-4DAA-9B5F-49014B1E1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6DDD6-F2A3-4AFA-807E-BAD9E685C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9B63A-2F18-434B-8B35-0297206A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4B69-CB34-4052-B58B-48450866AD5A}" type="datetime1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E5650-F475-490E-B242-37665B325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DF0DE-2B9F-40CA-9635-72AA1EA5F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2F7-73CC-479A-B545-7BB1E42FB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81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D30D1-DE5D-4CA6-977D-E9742F855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7B3CAB-3C62-41F0-A909-49429C32D9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5EC65-1986-4FBF-B2A7-0AFFE8B65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10DDB-708F-497C-9BE9-B124A544F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F986-9554-4926-9C9D-A1B2AEE5212A}" type="datetime1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45897-EB02-494A-8497-8C6E2F0AD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69909-DBB9-48B4-BB02-D591B073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2F7-73CC-479A-B545-7BB1E42FBD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12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990D91-1024-4867-BF73-7D2BC933E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17B16-5B29-4781-946D-E57AD2BB7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E1EDA-E2D7-429F-BA67-EADE83B10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2B650-9197-4EC3-AB07-0A37BD3CBF5D}" type="datetime1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42BFF-A046-46A7-80B0-ED34FAC66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2CF76-7F78-43DE-9D77-290A22DD5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572F7-73CC-479A-B545-7BB1E42FBDAE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AE7BD34-EE13-46AF-9105-32F117C7335A}"/>
              </a:ext>
            </a:extLst>
          </p:cNvPr>
          <p:cNvGrpSpPr/>
          <p:nvPr userDrawn="1"/>
        </p:nvGrpSpPr>
        <p:grpSpPr>
          <a:xfrm>
            <a:off x="0" y="0"/>
            <a:ext cx="9144000" cy="60750"/>
            <a:chOff x="0" y="2588827"/>
            <a:chExt cx="6013222" cy="10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B4C12DE-4A62-4A11-B855-18B657D541DB}"/>
                </a:ext>
              </a:extLst>
            </p:cNvPr>
            <p:cNvSpPr/>
            <p:nvPr/>
          </p:nvSpPr>
          <p:spPr>
            <a:xfrm rot="5400000">
              <a:off x="1458000" y="2138827"/>
              <a:ext cx="108000" cy="1008000"/>
            </a:xfrm>
            <a:prstGeom prst="rect">
              <a:avLst/>
            </a:prstGeom>
            <a:solidFill>
              <a:srgbClr val="459D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9350416-479B-4CFD-ACD0-0B655FA65820}"/>
                </a:ext>
              </a:extLst>
            </p:cNvPr>
            <p:cNvSpPr/>
            <p:nvPr/>
          </p:nvSpPr>
          <p:spPr>
            <a:xfrm rot="5400000">
              <a:off x="4447222" y="2138827"/>
              <a:ext cx="108000" cy="1008000"/>
            </a:xfrm>
            <a:prstGeom prst="rect">
              <a:avLst/>
            </a:prstGeom>
            <a:solidFill>
              <a:srgbClr val="CE2C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681192-8B65-436F-9BE5-894F63307059}"/>
                </a:ext>
              </a:extLst>
            </p:cNvPr>
            <p:cNvSpPr/>
            <p:nvPr/>
          </p:nvSpPr>
          <p:spPr>
            <a:xfrm rot="5400000">
              <a:off x="2466000" y="2138827"/>
              <a:ext cx="108000" cy="1008000"/>
            </a:xfrm>
            <a:prstGeom prst="rect">
              <a:avLst/>
            </a:prstGeom>
            <a:solidFill>
              <a:srgbClr val="0C294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60163-5FCE-4007-B69F-0A9C5FC563FD}"/>
                </a:ext>
              </a:extLst>
            </p:cNvPr>
            <p:cNvSpPr/>
            <p:nvPr/>
          </p:nvSpPr>
          <p:spPr>
            <a:xfrm rot="5400000">
              <a:off x="450000" y="2138827"/>
              <a:ext cx="108000" cy="1008000"/>
            </a:xfrm>
            <a:prstGeom prst="rect">
              <a:avLst/>
            </a:prstGeom>
            <a:solidFill>
              <a:srgbClr val="99B0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CCEC528-3225-4482-B825-4DC67F95745A}"/>
                </a:ext>
              </a:extLst>
            </p:cNvPr>
            <p:cNvSpPr/>
            <p:nvPr/>
          </p:nvSpPr>
          <p:spPr>
            <a:xfrm rot="5400000">
              <a:off x="5455222" y="2138827"/>
              <a:ext cx="108000" cy="1008000"/>
            </a:xfrm>
            <a:prstGeom prst="rect">
              <a:avLst/>
            </a:prstGeom>
            <a:solidFill>
              <a:srgbClr val="AD1F1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9FFD78-B42A-4436-991F-DA8A4F070C4A}"/>
                </a:ext>
              </a:extLst>
            </p:cNvPr>
            <p:cNvSpPr/>
            <p:nvPr/>
          </p:nvSpPr>
          <p:spPr>
            <a:xfrm rot="5400000">
              <a:off x="3439222" y="2138827"/>
              <a:ext cx="108000" cy="1008000"/>
            </a:xfrm>
            <a:prstGeom prst="rect">
              <a:avLst/>
            </a:prstGeom>
            <a:solidFill>
              <a:srgbClr val="631B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5" name="Picture 14" descr="Co-Branding_horizontal_EN.png">
            <a:extLst>
              <a:ext uri="{FF2B5EF4-FFF2-40B4-BE49-F238E27FC236}">
                <a16:creationId xmlns:a16="http://schemas.microsoft.com/office/drawing/2014/main" id="{B3A51B0F-805A-34F9-5C72-D7F83CE3D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9" r="47764"/>
          <a:stretch/>
        </p:blipFill>
        <p:spPr>
          <a:xfrm>
            <a:off x="7333300" y="134534"/>
            <a:ext cx="1445864" cy="62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3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5A9A0652-2326-D77B-65DB-2E585E00201A}"/>
              </a:ext>
            </a:extLst>
          </p:cNvPr>
          <p:cNvSpPr txBox="1">
            <a:spLocks/>
          </p:cNvSpPr>
          <p:nvPr/>
        </p:nvSpPr>
        <p:spPr>
          <a:xfrm>
            <a:off x="545355" y="814892"/>
            <a:ext cx="5397825" cy="82688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459DDD"/>
                </a:solidFill>
                <a:latin typeface="Geometric Slab 712 W03 Light"/>
                <a:ea typeface="+mj-ea"/>
                <a:cs typeface="Geometric Slab 712 W03 Light"/>
              </a:defRPr>
            </a:lvl1pPr>
          </a:lstStyle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Session of the Joint 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Advisory Group Meeting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7FEBF009-CC64-44E4-6477-FB1280E0BB29}"/>
              </a:ext>
            </a:extLst>
          </p:cNvPr>
          <p:cNvSpPr txBox="1">
            <a:spLocks/>
          </p:cNvSpPr>
          <p:nvPr/>
        </p:nvSpPr>
        <p:spPr>
          <a:xfrm>
            <a:off x="545354" y="2060380"/>
            <a:ext cx="3920847" cy="76613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defRPr/>
            </a:pPr>
            <a:endParaRPr lang="en-US" sz="1800" dirty="0">
              <a:solidFill>
                <a:sysClr val="windowText" lastClr="000000">
                  <a:tint val="75000"/>
                </a:sysClr>
              </a:solidFill>
            </a:endParaRPr>
          </a:p>
          <a:p>
            <a:pPr>
              <a:lnSpc>
                <a:spcPct val="140000"/>
              </a:lnSpc>
              <a:defRPr/>
            </a:pPr>
            <a:r>
              <a:rPr lang="en-US" sz="1800" dirty="0">
                <a:solidFill>
                  <a:sysClr val="windowText" lastClr="000000">
                    <a:tint val="75000"/>
                  </a:sysClr>
                </a:solidFill>
              </a:rPr>
              <a:t>Tuesday, 13 September 2022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98CA630-AE65-3E68-F299-440E759E8D33}"/>
              </a:ext>
            </a:extLst>
          </p:cNvPr>
          <p:cNvGrpSpPr/>
          <p:nvPr/>
        </p:nvGrpSpPr>
        <p:grpSpPr>
          <a:xfrm>
            <a:off x="545355" y="2222071"/>
            <a:ext cx="3190875" cy="60750"/>
            <a:chOff x="0" y="2588827"/>
            <a:chExt cx="6013222" cy="10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EB33FF-A2C6-F7C8-13F0-EAC244F799DD}"/>
                </a:ext>
              </a:extLst>
            </p:cNvPr>
            <p:cNvSpPr/>
            <p:nvPr/>
          </p:nvSpPr>
          <p:spPr>
            <a:xfrm rot="5400000">
              <a:off x="1458000" y="2138827"/>
              <a:ext cx="108000" cy="1008000"/>
            </a:xfrm>
            <a:prstGeom prst="rect">
              <a:avLst/>
            </a:prstGeom>
            <a:solidFill>
              <a:srgbClr val="459DD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2CA0E03-C379-3417-39D5-4CCDF4897F11}"/>
                </a:ext>
              </a:extLst>
            </p:cNvPr>
            <p:cNvSpPr/>
            <p:nvPr/>
          </p:nvSpPr>
          <p:spPr>
            <a:xfrm rot="5400000">
              <a:off x="4447222" y="2138827"/>
              <a:ext cx="108000" cy="1008000"/>
            </a:xfrm>
            <a:prstGeom prst="rect">
              <a:avLst/>
            </a:prstGeom>
            <a:solidFill>
              <a:srgbClr val="CE2C5B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F221F0B-D7B0-6C00-6078-BA12AAAF950D}"/>
                </a:ext>
              </a:extLst>
            </p:cNvPr>
            <p:cNvSpPr/>
            <p:nvPr/>
          </p:nvSpPr>
          <p:spPr>
            <a:xfrm rot="5400000">
              <a:off x="2466000" y="2138827"/>
              <a:ext cx="108000" cy="1008000"/>
            </a:xfrm>
            <a:prstGeom prst="rect">
              <a:avLst/>
            </a:prstGeom>
            <a:solidFill>
              <a:srgbClr val="0C294C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3E54686-5805-91EB-823B-07A7A5450BA2}"/>
                </a:ext>
              </a:extLst>
            </p:cNvPr>
            <p:cNvSpPr/>
            <p:nvPr/>
          </p:nvSpPr>
          <p:spPr>
            <a:xfrm rot="5400000">
              <a:off x="450000" y="2138827"/>
              <a:ext cx="108000" cy="1008000"/>
            </a:xfrm>
            <a:prstGeom prst="rect">
              <a:avLst/>
            </a:prstGeom>
            <a:solidFill>
              <a:srgbClr val="99B0CD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4CF5104-F2EF-D574-2E2E-DDAD52807593}"/>
                </a:ext>
              </a:extLst>
            </p:cNvPr>
            <p:cNvSpPr/>
            <p:nvPr/>
          </p:nvSpPr>
          <p:spPr>
            <a:xfrm rot="5400000">
              <a:off x="5455222" y="2138827"/>
              <a:ext cx="108000" cy="1008000"/>
            </a:xfrm>
            <a:prstGeom prst="rect">
              <a:avLst/>
            </a:prstGeom>
            <a:solidFill>
              <a:srgbClr val="AD1F1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E27B28F-6AF7-98CD-4555-AF587A340D92}"/>
                </a:ext>
              </a:extLst>
            </p:cNvPr>
            <p:cNvSpPr/>
            <p:nvPr/>
          </p:nvSpPr>
          <p:spPr>
            <a:xfrm rot="5400000">
              <a:off x="3439222" y="2138827"/>
              <a:ext cx="108000" cy="1008000"/>
            </a:xfrm>
            <a:prstGeom prst="rect">
              <a:avLst/>
            </a:prstGeom>
            <a:solidFill>
              <a:srgbClr val="631B5C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1350" kern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33" name="Picture 32" descr="Co-Branding_horizontal_EN.png">
            <a:extLst>
              <a:ext uri="{FF2B5EF4-FFF2-40B4-BE49-F238E27FC236}">
                <a16:creationId xmlns:a16="http://schemas.microsoft.com/office/drawing/2014/main" id="{FBE1A4D8-B894-B50E-8FF7-3850CCD770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9" r="-23893"/>
          <a:stretch/>
        </p:blipFill>
        <p:spPr>
          <a:xfrm>
            <a:off x="436001" y="4285997"/>
            <a:ext cx="3006148" cy="63961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2A74FE5-5CDA-B374-A4DC-BF61FF0D8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8097" y="631331"/>
            <a:ext cx="4409474" cy="439037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E4C93-0322-2D90-984D-4E76142CD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2F7-73CC-479A-B545-7BB1E42FBDA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334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5F742-9501-41BF-99F6-DCF9254AB3E7}"/>
              </a:ext>
            </a:extLst>
          </p:cNvPr>
          <p:cNvSpPr txBox="1">
            <a:spLocks/>
          </p:cNvSpPr>
          <p:nvPr/>
        </p:nvSpPr>
        <p:spPr>
          <a:xfrm>
            <a:off x="624942" y="458251"/>
            <a:ext cx="6663165" cy="64293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50000"/>
                    <a:lumOff val="50000"/>
                  </a:schemeClr>
                </a:solidFill>
                <a:latin typeface="Geometric Slab 712 W03 Light"/>
                <a:ea typeface="+mj-ea"/>
                <a:cs typeface="Geometric Slab 712 W03 Light"/>
              </a:defRPr>
            </a:lvl1pPr>
          </a:lstStyle>
          <a:p>
            <a:r>
              <a:rPr lang="en-US" sz="2400" dirty="0">
                <a:solidFill>
                  <a:srgbClr val="459D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and cooperation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34C7344-BE5F-B1C9-0D4F-D8112C0CDAFF}"/>
              </a:ext>
            </a:extLst>
          </p:cNvPr>
          <p:cNvSpPr txBox="1">
            <a:spLocks/>
          </p:cNvSpPr>
          <p:nvPr/>
        </p:nvSpPr>
        <p:spPr>
          <a:xfrm>
            <a:off x="519722" y="1262221"/>
            <a:ext cx="3567141" cy="302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59DDD"/>
                </a:solidFill>
                <a:latin typeface="Geometric Slab 712 W03 Light"/>
                <a:ea typeface="+mn-ea"/>
                <a:cs typeface="Geometric Slab 712 W03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59D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Conclusion: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Ample evidence found for successful in-house collaboration </a:t>
            </a:r>
            <a:endParaRPr lang="en-US" sz="1900" dirty="0">
              <a:solidFill>
                <a:schemeClr val="bg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Scope for further systematic intensification of cooperation within the UN family and with co-implementing agencies </a:t>
            </a:r>
          </a:p>
          <a:p>
            <a:pPr marL="214313" marR="0" lvl="0" indent="-214313" fontAlgn="auto">
              <a:lnSpc>
                <a:spcPct val="100000"/>
              </a:lnSpc>
              <a:spcAft>
                <a:spcPts val="600"/>
              </a:spcAft>
              <a:buClr>
                <a:srgbClr val="459DD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GB" sz="1800" dirty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098E297-BFD2-686A-12FB-A5FF5B7B00E8}"/>
              </a:ext>
            </a:extLst>
          </p:cNvPr>
          <p:cNvSpPr txBox="1">
            <a:spLocks/>
          </p:cNvSpPr>
          <p:nvPr/>
        </p:nvSpPr>
        <p:spPr>
          <a:xfrm>
            <a:off x="4572000" y="1262221"/>
            <a:ext cx="3567141" cy="302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59DDD"/>
                </a:solidFill>
                <a:latin typeface="Geometric Slab 712 W03 Light"/>
                <a:ea typeface="+mn-ea"/>
                <a:cs typeface="Geometric Slab 712 W03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900" b="1" dirty="0">
                <a:latin typeface="+mn-lt"/>
              </a:rPr>
              <a:t>Recommendation: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459DDD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Optimize collaboration with co-implementing agencies in multi-partner projects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Plan for a systematic regular exchange with co-implementing agencies and for increased collaboration to stimulate a better use of synergies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8E235-A816-1402-F246-CB6347705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2F7-73CC-479A-B545-7BB1E42FBDA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57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5F742-9501-41BF-99F6-DCF9254AB3E7}"/>
              </a:ext>
            </a:extLst>
          </p:cNvPr>
          <p:cNvSpPr txBox="1">
            <a:spLocks/>
          </p:cNvSpPr>
          <p:nvPr/>
        </p:nvSpPr>
        <p:spPr>
          <a:xfrm>
            <a:off x="624942" y="458251"/>
            <a:ext cx="6663165" cy="64293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50000"/>
                    <a:lumOff val="50000"/>
                  </a:schemeClr>
                </a:solidFill>
                <a:latin typeface="Geometric Slab 712 W03 Light"/>
                <a:ea typeface="+mj-ea"/>
                <a:cs typeface="Geometric Slab 712 W03 Light"/>
              </a:defRPr>
            </a:lvl1pPr>
          </a:lstStyle>
          <a:p>
            <a:r>
              <a:rPr lang="en-US" sz="2400" dirty="0">
                <a:solidFill>
                  <a:srgbClr val="459D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Results-based management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34C7344-BE5F-B1C9-0D4F-D8112C0CDAFF}"/>
              </a:ext>
            </a:extLst>
          </p:cNvPr>
          <p:cNvSpPr txBox="1">
            <a:spLocks/>
          </p:cNvSpPr>
          <p:nvPr/>
        </p:nvSpPr>
        <p:spPr>
          <a:xfrm>
            <a:off x="519722" y="1262221"/>
            <a:ext cx="3567141" cy="302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59DDD"/>
                </a:solidFill>
                <a:latin typeface="Geometric Slab 712 W03 Light"/>
                <a:ea typeface="+mn-ea"/>
                <a:cs typeface="Geometric Slab 712 W03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59D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Conclusion: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Two RBM related recommendations from the 2020 AESR were integrated into the Strategic Plan. This AESR confirms their relevance</a:t>
            </a:r>
            <a:endParaRPr lang="en-US" sz="1900" dirty="0">
              <a:solidFill>
                <a:schemeClr val="bg1">
                  <a:lumMod val="50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New RBM reports provide options for enhancing RBM</a:t>
            </a:r>
          </a:p>
          <a:p>
            <a:pPr marL="214313" indent="-214313">
              <a:spcAft>
                <a:spcPts val="600"/>
              </a:spcAft>
              <a:buClr>
                <a:srgbClr val="459DDD"/>
              </a:buClr>
              <a:buFont typeface="Wingdings" panose="05000000000000000000" pitchFamily="2" charset="2"/>
              <a:buChar char="§"/>
            </a:pPr>
            <a:endParaRPr lang="en-US" sz="19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14313" marR="0" lvl="0" indent="-214313" fontAlgn="auto">
              <a:lnSpc>
                <a:spcPct val="100000"/>
              </a:lnSpc>
              <a:spcAft>
                <a:spcPts val="600"/>
              </a:spcAft>
              <a:buClr>
                <a:srgbClr val="459DD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GB" sz="1800" dirty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098E297-BFD2-686A-12FB-A5FF5B7B00E8}"/>
              </a:ext>
            </a:extLst>
          </p:cNvPr>
          <p:cNvSpPr txBox="1">
            <a:spLocks/>
          </p:cNvSpPr>
          <p:nvPr/>
        </p:nvSpPr>
        <p:spPr>
          <a:xfrm>
            <a:off x="4572000" y="1262221"/>
            <a:ext cx="3567141" cy="302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59DDD"/>
                </a:solidFill>
                <a:latin typeface="Geometric Slab 712 W03 Light"/>
                <a:ea typeface="+mn-ea"/>
                <a:cs typeface="Geometric Slab 712 W03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900" b="1" dirty="0">
                <a:latin typeface="+mn-lt"/>
              </a:rPr>
              <a:t>Recommendation: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459DDD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Geometric Slab 712 W03 Light"/>
                <a:ea typeface="Calibri" panose="020F0502020204030204" pitchFamily="34" charset="0"/>
              </a:rPr>
              <a:t>Continue efforts to strengthen RBM tools. Take a pragmatic and flexible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approach suited to different types of projects, while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ensuring they all follow a common set of client-focused and purpose-driven RBM principles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42DCF-1C30-DC75-9F3D-779273498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2F7-73CC-479A-B545-7BB1E42FBDA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90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5F742-9501-41BF-99F6-DCF9254AB3E7}"/>
              </a:ext>
            </a:extLst>
          </p:cNvPr>
          <p:cNvSpPr txBox="1">
            <a:spLocks/>
          </p:cNvSpPr>
          <p:nvPr/>
        </p:nvSpPr>
        <p:spPr>
          <a:xfrm>
            <a:off x="624942" y="458251"/>
            <a:ext cx="6663165" cy="64293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50000"/>
                    <a:lumOff val="50000"/>
                  </a:schemeClr>
                </a:solidFill>
                <a:latin typeface="Geometric Slab 712 W03 Light"/>
                <a:ea typeface="+mj-ea"/>
                <a:cs typeface="Geometric Slab 712 W03 Light"/>
              </a:defRPr>
            </a:lvl1pPr>
          </a:lstStyle>
          <a:p>
            <a:r>
              <a:rPr lang="en-US" sz="2400" dirty="0">
                <a:solidFill>
                  <a:srgbClr val="459D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Assessing value for money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34C7344-BE5F-B1C9-0D4F-D8112C0CDAFF}"/>
              </a:ext>
            </a:extLst>
          </p:cNvPr>
          <p:cNvSpPr txBox="1">
            <a:spLocks/>
          </p:cNvSpPr>
          <p:nvPr/>
        </p:nvSpPr>
        <p:spPr>
          <a:xfrm>
            <a:off x="519722" y="1262221"/>
            <a:ext cx="3567141" cy="302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59DDD"/>
                </a:solidFill>
                <a:latin typeface="Geometric Slab 712 W03 Light"/>
                <a:ea typeface="+mn-ea"/>
                <a:cs typeface="Geometric Slab 712 W03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59D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Conclusion: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Promising developments in measuring efficiency in terms of </a:t>
            </a:r>
            <a:r>
              <a:rPr lang="en-US" sz="19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VfM</a:t>
            </a:r>
            <a:endParaRPr lang="en-US" sz="19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Challenges remain, e.g. when quantifying benefits of policy reform</a:t>
            </a:r>
          </a:p>
          <a:p>
            <a:pPr marL="214313" marR="0" lvl="0" indent="-214313" fontAlgn="auto">
              <a:lnSpc>
                <a:spcPct val="100000"/>
              </a:lnSpc>
              <a:spcAft>
                <a:spcPts val="600"/>
              </a:spcAft>
              <a:buClr>
                <a:srgbClr val="459DD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GB" sz="1800" dirty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098E297-BFD2-686A-12FB-A5FF5B7B00E8}"/>
              </a:ext>
            </a:extLst>
          </p:cNvPr>
          <p:cNvSpPr txBox="1">
            <a:spLocks/>
          </p:cNvSpPr>
          <p:nvPr/>
        </p:nvSpPr>
        <p:spPr>
          <a:xfrm>
            <a:off x="4572000" y="1262221"/>
            <a:ext cx="3567141" cy="302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59DDD"/>
                </a:solidFill>
                <a:latin typeface="Geometric Slab 712 W03 Light"/>
                <a:ea typeface="+mn-ea"/>
                <a:cs typeface="Geometric Slab 712 W03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900" b="1" dirty="0">
                <a:latin typeface="+mn-lt"/>
              </a:rPr>
              <a:t>Recommendation: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459DDD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 an assessment of current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VfM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practices in ITC projects, draw lessons learned and use this knowledge to provide more structured guidance for future projects on the use of </a:t>
            </a:r>
            <a:r>
              <a:rPr lang="en-GB" sz="1800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VfM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techniques and M&amp;E disciplines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776C-C859-CFA2-7217-EAE1C019A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2F7-73CC-479A-B545-7BB1E42FBDA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83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5F742-9501-41BF-99F6-DCF9254AB3E7}"/>
              </a:ext>
            </a:extLst>
          </p:cNvPr>
          <p:cNvSpPr txBox="1">
            <a:spLocks/>
          </p:cNvSpPr>
          <p:nvPr/>
        </p:nvSpPr>
        <p:spPr>
          <a:xfrm>
            <a:off x="624944" y="601265"/>
            <a:ext cx="6247231" cy="64293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50000"/>
                    <a:lumOff val="50000"/>
                  </a:schemeClr>
                </a:solidFill>
                <a:latin typeface="Geometric Slab 712 W03 Light"/>
                <a:ea typeface="+mj-ea"/>
                <a:cs typeface="Geometric Slab 712 W03 Light"/>
              </a:defRPr>
            </a:lvl1pPr>
          </a:lstStyle>
          <a:p>
            <a:r>
              <a:rPr lang="en-US" sz="2400" dirty="0">
                <a:solidFill>
                  <a:srgbClr val="459D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AESR 2022 Overall picture</a:t>
            </a:r>
            <a:endParaRPr lang="en-US" sz="2100" dirty="0">
              <a:solidFill>
                <a:srgbClr val="459D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0771AEE-19FA-461D-ABDE-1CA15D67EAC7}"/>
              </a:ext>
            </a:extLst>
          </p:cNvPr>
          <p:cNvSpPr txBox="1">
            <a:spLocks/>
          </p:cNvSpPr>
          <p:nvPr/>
        </p:nvSpPr>
        <p:spPr>
          <a:xfrm>
            <a:off x="624944" y="1541163"/>
            <a:ext cx="6247231" cy="94673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59DDD"/>
                </a:solidFill>
                <a:latin typeface="Geometric Slab 712 W03 Light"/>
                <a:ea typeface="+mn-ea"/>
                <a:cs typeface="Geometric Slab 712 W03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defTabSz="342900">
              <a:buClr>
                <a:srgbClr val="459DDD"/>
              </a:buClr>
              <a:buFont typeface="Wingdings" panose="05000000000000000000" pitchFamily="2" charset="2"/>
              <a:buChar char="§"/>
              <a:defRPr/>
            </a:pPr>
            <a:r>
              <a:rPr lang="en-GB" sz="1900" b="1" dirty="0">
                <a:latin typeface="+mn-lt"/>
                <a:cs typeface="Arial" panose="020B0604020202020204" pitchFamily="34" charset="0"/>
              </a:rPr>
              <a:t>On good track</a:t>
            </a:r>
          </a:p>
          <a:p>
            <a:pPr marL="600075" lvl="1" indent="-257175" defTabSz="342900">
              <a:buClr>
                <a:srgbClr val="459DDD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solidFill>
                  <a:sysClr val="window" lastClr="FFFFFF">
                    <a:lumMod val="50000"/>
                  </a:sysClr>
                </a:solidFill>
                <a:latin typeface="+mn-lt"/>
                <a:cs typeface="Arial" panose="020B0604020202020204" pitchFamily="34" charset="0"/>
              </a:rPr>
              <a:t>Projects well aligned with most Strategic Plan commitments</a:t>
            </a:r>
            <a:endParaRPr lang="en-GB" sz="1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D4298C-A94B-4F15-AF19-36C63E363240}"/>
              </a:ext>
            </a:extLst>
          </p:cNvPr>
          <p:cNvSpPr txBox="1">
            <a:spLocks/>
          </p:cNvSpPr>
          <p:nvPr/>
        </p:nvSpPr>
        <p:spPr>
          <a:xfrm>
            <a:off x="624944" y="2656620"/>
            <a:ext cx="6331269" cy="21693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59DDD"/>
                </a:solidFill>
                <a:latin typeface="Geometric Slab 712 W03 Light"/>
                <a:ea typeface="+mn-ea"/>
                <a:cs typeface="Geometric Slab 712 W03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buClr>
                <a:srgbClr val="459DDD"/>
              </a:buClr>
              <a:buFont typeface="Wingdings" panose="05000000000000000000" pitchFamily="2" charset="2"/>
              <a:buChar char="§"/>
            </a:pPr>
            <a:r>
              <a:rPr lang="en-US" sz="1900" b="1" dirty="0">
                <a:latin typeface="+mn-lt"/>
                <a:cs typeface="Arial" panose="020B0604020202020204" pitchFamily="34" charset="0"/>
              </a:rPr>
              <a:t>But some elements require more attention</a:t>
            </a:r>
          </a:p>
          <a:p>
            <a:pPr marL="600075" lvl="1" indent="-257175">
              <a:buClr>
                <a:srgbClr val="459DDD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developmental commitments less pursued than others</a:t>
            </a:r>
          </a:p>
          <a:p>
            <a:pPr marL="600075" lvl="1" indent="-257175">
              <a:buClr>
                <a:srgbClr val="459DDD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Some project management disciplines on progress but not fully operationalized or fully mainstreamed</a:t>
            </a:r>
          </a:p>
          <a:p>
            <a:pPr marL="600075" lvl="1" indent="-257175">
              <a:buClr>
                <a:srgbClr val="459DDD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Engagement with, empowerment of, partners sometimes too light</a:t>
            </a:r>
            <a:endParaRPr lang="en-US" sz="1800" dirty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5B0BC-6772-7E4F-9785-B60EB81F3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2F7-73CC-479A-B545-7BB1E42FBDA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53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6755BDA-DE90-8584-F392-D661FC60B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2360" y="1187666"/>
            <a:ext cx="3724859" cy="37087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3D544A8-62AC-D1FE-7EFE-AB61E86475C2}"/>
              </a:ext>
            </a:extLst>
          </p:cNvPr>
          <p:cNvSpPr/>
          <p:nvPr/>
        </p:nvSpPr>
        <p:spPr>
          <a:xfrm flipV="1">
            <a:off x="0" y="844704"/>
            <a:ext cx="9144000" cy="1121045"/>
          </a:xfrm>
          <a:prstGeom prst="rect">
            <a:avLst/>
          </a:prstGeom>
          <a:gradFill>
            <a:gsLst>
              <a:gs pos="0">
                <a:srgbClr val="99B0CD">
                  <a:alpha val="50000"/>
                </a:srgb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66072C8-2CB3-3BF3-89A4-450CE85CDBEB}"/>
              </a:ext>
            </a:extLst>
          </p:cNvPr>
          <p:cNvSpPr txBox="1">
            <a:spLocks/>
          </p:cNvSpPr>
          <p:nvPr/>
        </p:nvSpPr>
        <p:spPr>
          <a:xfrm>
            <a:off x="744695" y="770552"/>
            <a:ext cx="8519378" cy="105363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50000"/>
                    <a:lumOff val="50000"/>
                  </a:schemeClr>
                </a:solidFill>
                <a:latin typeface="Geometric Slab 712 W03 Light"/>
                <a:ea typeface="+mj-ea"/>
                <a:cs typeface="Geometric Slab 712 W03 Light"/>
              </a:defRPr>
            </a:lvl1pPr>
          </a:lstStyle>
          <a:p>
            <a:r>
              <a:rPr lang="en-US" sz="3000" dirty="0">
                <a:solidFill>
                  <a:srgbClr val="459D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of ITC Evaluation: </a:t>
            </a:r>
          </a:p>
          <a:p>
            <a:r>
              <a:rPr lang="en-US" sz="3000" dirty="0">
                <a:solidFill>
                  <a:srgbClr val="459D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Evaluation Synthesis Report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78FB3C-D5EB-869E-51F3-8E793711BCA7}"/>
              </a:ext>
            </a:extLst>
          </p:cNvPr>
          <p:cNvGrpSpPr/>
          <p:nvPr/>
        </p:nvGrpSpPr>
        <p:grpSpPr>
          <a:xfrm>
            <a:off x="23071" y="1905000"/>
            <a:ext cx="9117633" cy="60750"/>
            <a:chOff x="0" y="2588827"/>
            <a:chExt cx="6013222" cy="10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F7CED3-75C8-A6C5-4516-B3CF468C8DD8}"/>
                </a:ext>
              </a:extLst>
            </p:cNvPr>
            <p:cNvSpPr/>
            <p:nvPr/>
          </p:nvSpPr>
          <p:spPr>
            <a:xfrm rot="5400000">
              <a:off x="1458000" y="2138827"/>
              <a:ext cx="108000" cy="1008000"/>
            </a:xfrm>
            <a:prstGeom prst="rect">
              <a:avLst/>
            </a:prstGeom>
            <a:solidFill>
              <a:srgbClr val="459D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5444C9D-432E-1984-2091-4A82CF8C9360}"/>
                </a:ext>
              </a:extLst>
            </p:cNvPr>
            <p:cNvSpPr/>
            <p:nvPr/>
          </p:nvSpPr>
          <p:spPr>
            <a:xfrm rot="5400000">
              <a:off x="4447222" y="2138827"/>
              <a:ext cx="108000" cy="1008000"/>
            </a:xfrm>
            <a:prstGeom prst="rect">
              <a:avLst/>
            </a:prstGeom>
            <a:solidFill>
              <a:srgbClr val="CE2C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FBB1955-1955-EC95-6658-D65A0D84C462}"/>
                </a:ext>
              </a:extLst>
            </p:cNvPr>
            <p:cNvSpPr/>
            <p:nvPr/>
          </p:nvSpPr>
          <p:spPr>
            <a:xfrm rot="5400000">
              <a:off x="2466000" y="2138827"/>
              <a:ext cx="108000" cy="1008000"/>
            </a:xfrm>
            <a:prstGeom prst="rect">
              <a:avLst/>
            </a:prstGeom>
            <a:solidFill>
              <a:srgbClr val="0C294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FB4D66-8EED-3652-EFC6-0048BF3D75B5}"/>
                </a:ext>
              </a:extLst>
            </p:cNvPr>
            <p:cNvSpPr/>
            <p:nvPr/>
          </p:nvSpPr>
          <p:spPr>
            <a:xfrm rot="5400000">
              <a:off x="450000" y="2138827"/>
              <a:ext cx="108000" cy="1008000"/>
            </a:xfrm>
            <a:prstGeom prst="rect">
              <a:avLst/>
            </a:prstGeom>
            <a:solidFill>
              <a:srgbClr val="99B0C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C5A0A5F-1380-209B-9F21-07D70DAEC389}"/>
                </a:ext>
              </a:extLst>
            </p:cNvPr>
            <p:cNvSpPr/>
            <p:nvPr/>
          </p:nvSpPr>
          <p:spPr>
            <a:xfrm rot="5400000">
              <a:off x="5455222" y="2138827"/>
              <a:ext cx="108000" cy="1008000"/>
            </a:xfrm>
            <a:prstGeom prst="rect">
              <a:avLst/>
            </a:prstGeom>
            <a:solidFill>
              <a:srgbClr val="AD1F1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A51C9C7-F5EB-6537-E437-6479CA592B6E}"/>
                </a:ext>
              </a:extLst>
            </p:cNvPr>
            <p:cNvSpPr/>
            <p:nvPr/>
          </p:nvSpPr>
          <p:spPr>
            <a:xfrm rot="5400000">
              <a:off x="3439222" y="2138827"/>
              <a:ext cx="108000" cy="1008000"/>
            </a:xfrm>
            <a:prstGeom prst="rect">
              <a:avLst/>
            </a:prstGeom>
            <a:solidFill>
              <a:srgbClr val="631B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7504ED2-7A7B-5DA0-D024-CFBB80FA22F6}"/>
              </a:ext>
            </a:extLst>
          </p:cNvPr>
          <p:cNvSpPr txBox="1"/>
          <p:nvPr/>
        </p:nvSpPr>
        <p:spPr>
          <a:xfrm>
            <a:off x="744696" y="2485257"/>
            <a:ext cx="453766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nb-NO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Miguel Jiménez Pont</a:t>
            </a:r>
          </a:p>
          <a:p>
            <a:pPr defTabSz="342900"/>
            <a:endParaRPr lang="nb-NO" sz="13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/>
            <a:r>
              <a:rPr lang="en-US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Head, Independent Evaluation Unit</a:t>
            </a:r>
          </a:p>
          <a:p>
            <a:pPr defTabSz="342900"/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Trade Centre </a:t>
            </a:r>
          </a:p>
          <a:p>
            <a:pPr defTabSz="342900"/>
            <a:endParaRPr lang="en-US" sz="13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D6236-5C7F-2948-F264-161144B63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2F7-73CC-479A-B545-7BB1E42FBDA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5F742-9501-41BF-99F6-DCF9254AB3E7}"/>
              </a:ext>
            </a:extLst>
          </p:cNvPr>
          <p:cNvSpPr txBox="1">
            <a:spLocks/>
          </p:cNvSpPr>
          <p:nvPr/>
        </p:nvSpPr>
        <p:spPr>
          <a:xfrm>
            <a:off x="624944" y="922735"/>
            <a:ext cx="6247231" cy="64293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50000"/>
                    <a:lumOff val="50000"/>
                  </a:schemeClr>
                </a:solidFill>
                <a:latin typeface="Geometric Slab 712 W03 Light"/>
                <a:ea typeface="+mj-ea"/>
                <a:cs typeface="Geometric Slab 712 W03 Light"/>
              </a:defRPr>
            </a:lvl1pPr>
          </a:lstStyle>
          <a:p>
            <a:r>
              <a:rPr lang="en-US" sz="2400" dirty="0">
                <a:solidFill>
                  <a:srgbClr val="459D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and methodological approach</a:t>
            </a:r>
            <a:endParaRPr lang="en-US" sz="2100" dirty="0">
              <a:solidFill>
                <a:srgbClr val="459D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0771AEE-19FA-461D-ABDE-1CA15D67EAC7}"/>
              </a:ext>
            </a:extLst>
          </p:cNvPr>
          <p:cNvSpPr txBox="1">
            <a:spLocks/>
          </p:cNvSpPr>
          <p:nvPr/>
        </p:nvSpPr>
        <p:spPr>
          <a:xfrm>
            <a:off x="624944" y="1745718"/>
            <a:ext cx="6247231" cy="94673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59DDD"/>
                </a:solidFill>
                <a:latin typeface="Geometric Slab 712 W03 Light"/>
                <a:ea typeface="+mn-ea"/>
                <a:cs typeface="Geometric Slab 712 W03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defTabSz="342900">
              <a:buClr>
                <a:srgbClr val="459DDD"/>
              </a:buClr>
              <a:buFont typeface="Wingdings" panose="05000000000000000000" pitchFamily="2" charset="2"/>
              <a:buChar char="§"/>
              <a:defRPr/>
            </a:pPr>
            <a:r>
              <a:rPr lang="en-GB" sz="1900" b="1" dirty="0">
                <a:latin typeface="+mn-lt"/>
                <a:cs typeface="Arial" panose="020B0604020202020204" pitchFamily="34" charset="0"/>
              </a:rPr>
              <a:t>Main aim</a:t>
            </a:r>
          </a:p>
          <a:p>
            <a:pPr marL="600075" lvl="1" indent="-257175" defTabSz="342900">
              <a:buClr>
                <a:srgbClr val="459DDD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Learning from 2020 and 2021 evaluation reports and reviews</a:t>
            </a:r>
            <a:endParaRPr lang="en-GB" sz="1800" dirty="0">
              <a:solidFill>
                <a:sysClr val="window" lastClr="FFFFFF">
                  <a:lumMod val="50000"/>
                </a:sysClr>
              </a:solidFill>
              <a:latin typeface="+mn-lt"/>
              <a:cs typeface="Arial" panose="020B0604020202020204" pitchFamily="34" charset="0"/>
            </a:endParaRPr>
          </a:p>
          <a:p>
            <a:pPr defTabSz="342900">
              <a:buClr>
                <a:srgbClr val="459DDD"/>
              </a:buClr>
              <a:defRPr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D4298C-A94B-4F15-AF19-36C63E363240}"/>
              </a:ext>
            </a:extLst>
          </p:cNvPr>
          <p:cNvSpPr txBox="1">
            <a:spLocks/>
          </p:cNvSpPr>
          <p:nvPr/>
        </p:nvSpPr>
        <p:spPr>
          <a:xfrm>
            <a:off x="624944" y="2801566"/>
            <a:ext cx="6331269" cy="14192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59DDD"/>
                </a:solidFill>
                <a:latin typeface="Geometric Slab 712 W03 Light"/>
                <a:ea typeface="+mn-ea"/>
                <a:cs typeface="Geometric Slab 712 W03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buClr>
                <a:srgbClr val="459DDD"/>
              </a:buClr>
              <a:buFont typeface="Wingdings" panose="05000000000000000000" pitchFamily="2" charset="2"/>
              <a:buChar char="§"/>
            </a:pPr>
            <a:r>
              <a:rPr lang="en-US" sz="1900" b="1" dirty="0">
                <a:latin typeface="+mn-lt"/>
                <a:cs typeface="Arial" panose="020B0604020202020204" pitchFamily="34" charset="0"/>
              </a:rPr>
              <a:t>Assessing performance on Strategic Plan 2022-2025 commitments</a:t>
            </a:r>
          </a:p>
          <a:p>
            <a:pPr marL="600075" lvl="1" indent="-257175">
              <a:buClr>
                <a:srgbClr val="459DDD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M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ethodological framework developed to incorporate the main dimensions of the Strategic Plan into the AESR</a:t>
            </a:r>
          </a:p>
          <a:p>
            <a:pPr marL="600075" lvl="1" indent="-257175">
              <a:buClr>
                <a:srgbClr val="459DDD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Preparing the ground for the mid-term evaluation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AA8C4-D0C5-C8C6-40DD-111022BE9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2F7-73CC-479A-B545-7BB1E42FBDA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83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5F742-9501-41BF-99F6-DCF9254AB3E7}"/>
              </a:ext>
            </a:extLst>
          </p:cNvPr>
          <p:cNvSpPr txBox="1">
            <a:spLocks/>
          </p:cNvSpPr>
          <p:nvPr/>
        </p:nvSpPr>
        <p:spPr>
          <a:xfrm>
            <a:off x="624942" y="458251"/>
            <a:ext cx="6247231" cy="64293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50000"/>
                    <a:lumOff val="50000"/>
                  </a:schemeClr>
                </a:solidFill>
                <a:latin typeface="Geometric Slab 712 W03 Light"/>
                <a:ea typeface="+mj-ea"/>
                <a:cs typeface="Geometric Slab 712 W03 Light"/>
              </a:defRPr>
            </a:lvl1pPr>
          </a:lstStyle>
          <a:p>
            <a:r>
              <a:rPr lang="en-US" sz="2400" dirty="0">
                <a:solidFill>
                  <a:srgbClr val="459D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Relevance &amp; coherence</a:t>
            </a:r>
            <a:endParaRPr lang="en-US" sz="2100" dirty="0">
              <a:solidFill>
                <a:srgbClr val="459D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0771AEE-19FA-461D-ABDE-1CA15D67EAC7}"/>
              </a:ext>
            </a:extLst>
          </p:cNvPr>
          <p:cNvSpPr txBox="1">
            <a:spLocks/>
          </p:cNvSpPr>
          <p:nvPr/>
        </p:nvSpPr>
        <p:spPr>
          <a:xfrm>
            <a:off x="624941" y="1152500"/>
            <a:ext cx="6247231" cy="94673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59DDD"/>
                </a:solidFill>
                <a:latin typeface="Geometric Slab 712 W03 Light"/>
                <a:ea typeface="+mn-ea"/>
                <a:cs typeface="Geometric Slab 712 W03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defTabSz="342900">
              <a:buClr>
                <a:srgbClr val="459DDD"/>
              </a:buClr>
              <a:buFont typeface="Wingdings" panose="05000000000000000000" pitchFamily="2" charset="2"/>
              <a:buChar char="§"/>
              <a:defRPr/>
            </a:pPr>
            <a:r>
              <a:rPr lang="en-GB" sz="1900" b="1" dirty="0">
                <a:latin typeface="+mn-lt"/>
                <a:cs typeface="Arial" panose="020B0604020202020204" pitchFamily="34" charset="0"/>
              </a:rPr>
              <a:t>Generally high </a:t>
            </a:r>
            <a:r>
              <a:rPr lang="en-GB" sz="1900" b="1" u="sng" dirty="0">
                <a:latin typeface="+mn-lt"/>
                <a:cs typeface="Arial" panose="020B0604020202020204" pitchFamily="34" charset="0"/>
              </a:rPr>
              <a:t>relevance</a:t>
            </a:r>
            <a:r>
              <a:rPr lang="en-GB" sz="1900" b="1" dirty="0">
                <a:latin typeface="+mn-lt"/>
                <a:cs typeface="Arial" panose="020B0604020202020204" pitchFamily="34" charset="0"/>
              </a:rPr>
              <a:t> </a:t>
            </a:r>
          </a:p>
          <a:p>
            <a:pPr marL="600075" lvl="1" indent="-257175" defTabSz="342900">
              <a:buClr>
                <a:srgbClr val="459DDD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solidFill>
                  <a:sysClr val="window" lastClr="FFFFFF">
                    <a:lumMod val="50000"/>
                  </a:sysClr>
                </a:solidFill>
                <a:latin typeface="+mn-lt"/>
                <a:cs typeface="Arial" panose="020B0604020202020204" pitchFamily="34" charset="0"/>
              </a:rPr>
              <a:t>Ability to align and continuously adapt to beneficiaries’ context</a:t>
            </a:r>
          </a:p>
          <a:p>
            <a:pPr marL="600075" lvl="1" indent="-257175" defTabSz="342900">
              <a:buClr>
                <a:srgbClr val="459DDD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solidFill>
                  <a:sysClr val="window" lastClr="FFFFFF">
                    <a:lumMod val="50000"/>
                  </a:sysClr>
                </a:solidFill>
                <a:latin typeface="+mn-lt"/>
                <a:cs typeface="Arial" panose="020B0604020202020204" pitchFamily="34" charset="0"/>
              </a:rPr>
              <a:t>Appropriate consideration of gender issues</a:t>
            </a:r>
          </a:p>
          <a:p>
            <a:pPr marL="600075" lvl="1" indent="-257175" defTabSz="342900">
              <a:buClr>
                <a:srgbClr val="459DDD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solidFill>
                  <a:sysClr val="window" lastClr="FFFFFF">
                    <a:lumMod val="50000"/>
                  </a:sysClr>
                </a:solidFill>
                <a:latin typeface="+mn-lt"/>
                <a:cs typeface="Arial" panose="020B0604020202020204" pitchFamily="34" charset="0"/>
              </a:rPr>
              <a:t>Green aspect often not proactively pursued </a:t>
            </a:r>
            <a:endParaRPr lang="en-GB" sz="1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D4298C-A94B-4F15-AF19-36C63E363240}"/>
              </a:ext>
            </a:extLst>
          </p:cNvPr>
          <p:cNvSpPr txBox="1">
            <a:spLocks/>
          </p:cNvSpPr>
          <p:nvPr/>
        </p:nvSpPr>
        <p:spPr>
          <a:xfrm>
            <a:off x="624942" y="2976895"/>
            <a:ext cx="6331269" cy="14192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59DDD"/>
                </a:solidFill>
                <a:latin typeface="Geometric Slab 712 W03 Light"/>
                <a:ea typeface="+mn-ea"/>
                <a:cs typeface="Geometric Slab 712 W03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defTabSz="342900">
              <a:buClr>
                <a:srgbClr val="459DDD"/>
              </a:buClr>
              <a:buFont typeface="Wingdings" panose="05000000000000000000" pitchFamily="2" charset="2"/>
              <a:buChar char="§"/>
              <a:defRPr/>
            </a:pPr>
            <a:r>
              <a:rPr lang="en-US" sz="1900" b="1" dirty="0">
                <a:latin typeface="+mn-lt"/>
                <a:cs typeface="Arial" panose="020B0604020202020204" pitchFamily="34" charset="0"/>
              </a:rPr>
              <a:t>Higher performance in internal </a:t>
            </a:r>
            <a:r>
              <a:rPr lang="en-US" sz="1900" b="1" u="sng" dirty="0">
                <a:latin typeface="+mn-lt"/>
                <a:cs typeface="Arial" panose="020B0604020202020204" pitchFamily="34" charset="0"/>
              </a:rPr>
              <a:t>coherence</a:t>
            </a:r>
            <a:r>
              <a:rPr lang="en-US" sz="1900" b="1" dirty="0">
                <a:latin typeface="+mn-lt"/>
                <a:cs typeface="Arial" panose="020B0604020202020204" pitchFamily="34" charset="0"/>
              </a:rPr>
              <a:t> than in external coherence</a:t>
            </a:r>
          </a:p>
          <a:p>
            <a:pPr marL="600075" lvl="1" indent="-257175">
              <a:buClr>
                <a:srgbClr val="459DDD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sysClr val="window" lastClr="FFFFFF">
                    <a:lumMod val="50000"/>
                  </a:sysClr>
                </a:solidFill>
                <a:latin typeface="+mn-lt"/>
                <a:cs typeface="Arial" panose="020B0604020202020204" pitchFamily="34" charset="0"/>
              </a:rPr>
              <a:t>Evidence for successful in-house cooperation</a:t>
            </a:r>
          </a:p>
          <a:p>
            <a:pPr marL="600075" lvl="1" indent="-257175">
              <a:buClr>
                <a:srgbClr val="459DDD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ysClr val="window" lastClr="FFFFFF">
                    <a:lumMod val="50000"/>
                  </a:sysClr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Partnerships within UN varied in strength</a:t>
            </a:r>
          </a:p>
          <a:p>
            <a:pPr marL="600075" lvl="1" indent="-257175">
              <a:buClr>
                <a:srgbClr val="459DDD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ysClr val="window" lastClr="FFFFFF">
                    <a:lumMod val="50000"/>
                  </a:sysClr>
                </a:solidFill>
                <a:latin typeface="+mn-lt"/>
                <a:cs typeface="Arial" panose="020B0604020202020204" pitchFamily="34" charset="0"/>
              </a:rPr>
              <a:t>Challenges reported in harnessing synergies with co-implementing agencies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2AD39-F17C-A486-9881-37E048645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2F7-73CC-479A-B545-7BB1E42FBDA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15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5F742-9501-41BF-99F6-DCF9254AB3E7}"/>
              </a:ext>
            </a:extLst>
          </p:cNvPr>
          <p:cNvSpPr txBox="1">
            <a:spLocks/>
          </p:cNvSpPr>
          <p:nvPr/>
        </p:nvSpPr>
        <p:spPr>
          <a:xfrm>
            <a:off x="624942" y="458251"/>
            <a:ext cx="6247231" cy="64293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50000"/>
                    <a:lumOff val="50000"/>
                  </a:schemeClr>
                </a:solidFill>
                <a:latin typeface="Geometric Slab 712 W03 Light"/>
                <a:ea typeface="+mj-ea"/>
                <a:cs typeface="Geometric Slab 712 W03 Light"/>
              </a:defRPr>
            </a:lvl1pPr>
          </a:lstStyle>
          <a:p>
            <a:r>
              <a:rPr lang="en-US" sz="2100" dirty="0">
                <a:solidFill>
                  <a:srgbClr val="459D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 &amp; efficiency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0771AEE-19FA-461D-ABDE-1CA15D67EAC7}"/>
              </a:ext>
            </a:extLst>
          </p:cNvPr>
          <p:cNvSpPr txBox="1">
            <a:spLocks/>
          </p:cNvSpPr>
          <p:nvPr/>
        </p:nvSpPr>
        <p:spPr>
          <a:xfrm>
            <a:off x="624943" y="1565673"/>
            <a:ext cx="6247231" cy="94673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59DDD"/>
                </a:solidFill>
                <a:latin typeface="Geometric Slab 712 W03 Light"/>
                <a:ea typeface="+mn-ea"/>
                <a:cs typeface="Geometric Slab 712 W03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defTabSz="342900">
              <a:buClr>
                <a:srgbClr val="459DDD"/>
              </a:buClr>
              <a:buFont typeface="Wingdings" panose="05000000000000000000" pitchFamily="2" charset="2"/>
              <a:buChar char="§"/>
              <a:defRPr/>
            </a:pPr>
            <a:r>
              <a:rPr lang="en-GB" sz="1900" b="1" u="sng" dirty="0">
                <a:latin typeface="Calibri" panose="020F0502020204030204" pitchFamily="34" charset="0"/>
                <a:cs typeface="Calibri" panose="020F0502020204030204" pitchFamily="34" charset="0"/>
              </a:rPr>
              <a:t>Effectiveness</a:t>
            </a:r>
            <a:r>
              <a:rPr lang="en-GB" sz="1900" b="1" dirty="0">
                <a:latin typeface="Calibri" panose="020F0502020204030204" pitchFamily="34" charset="0"/>
                <a:cs typeface="Calibri" panose="020F0502020204030204" pitchFamily="34" charset="0"/>
              </a:rPr>
              <a:t> assessed very positively in six out of 16 cases</a:t>
            </a:r>
          </a:p>
          <a:p>
            <a:pPr marL="600075" lvl="1" indent="-257175" defTabSz="342900">
              <a:buClr>
                <a:srgbClr val="459DDD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ysClr val="window" lastClr="FFFFFF">
                    <a:lumMod val="5000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 factors (e.g. political instability, institutional rivalries, COVID-19) were main impediments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D4298C-A94B-4F15-AF19-36C63E363240}"/>
              </a:ext>
            </a:extLst>
          </p:cNvPr>
          <p:cNvSpPr txBox="1">
            <a:spLocks/>
          </p:cNvSpPr>
          <p:nvPr/>
        </p:nvSpPr>
        <p:spPr>
          <a:xfrm>
            <a:off x="624942" y="2685641"/>
            <a:ext cx="6331269" cy="14192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59DDD"/>
                </a:solidFill>
                <a:latin typeface="Geometric Slab 712 W03 Light"/>
                <a:ea typeface="+mn-ea"/>
                <a:cs typeface="Geometric Slab 712 W03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buClr>
                <a:srgbClr val="459DDD"/>
              </a:buClr>
              <a:buFont typeface="Wingdings" panose="05000000000000000000" pitchFamily="2" charset="2"/>
              <a:buChar char="§"/>
            </a:pP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Managing for results critical for </a:t>
            </a:r>
            <a:r>
              <a:rPr lang="en-US" sz="1900" b="1" u="sng" dirty="0"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</a:p>
          <a:p>
            <a:pPr marL="600075" lvl="1" indent="-257175">
              <a:buClr>
                <a:srgbClr val="459DDD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ysClr val="window" lastClr="FFFFFF">
                    <a:lumMod val="5000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 meet current ITC reporting standards and those set by funders</a:t>
            </a:r>
            <a:endParaRPr lang="en-GB" sz="1800" dirty="0">
              <a:solidFill>
                <a:sysClr val="window" lastClr="FFFFFF">
                  <a:lumMod val="50000"/>
                </a:sys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0075" lvl="1" indent="-257175">
              <a:buClr>
                <a:srgbClr val="459DDD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ysClr val="window" lastClr="FFFFFF">
                    <a:lumMod val="5000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still room for strengthening management for results</a:t>
            </a:r>
            <a:endParaRPr lang="en-US" sz="1800" dirty="0">
              <a:solidFill>
                <a:sysClr val="window" lastClr="FFFFFF">
                  <a:lumMod val="50000"/>
                </a:sys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600075" lvl="1" indent="-257175">
              <a:buClr>
                <a:srgbClr val="459DDD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ysClr val="window" lastClr="FFFFFF">
                    <a:lumMod val="50000"/>
                  </a:sys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 of progress in reporting on Value for Money</a:t>
            </a:r>
            <a:endParaRPr lang="en-US" sz="1800" dirty="0">
              <a:solidFill>
                <a:sysClr val="window" lastClr="FFFFFF">
                  <a:lumMod val="50000"/>
                </a:sys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600075" lvl="1" indent="-257175">
              <a:buClr>
                <a:srgbClr val="459DDD"/>
              </a:buClr>
              <a:buFont typeface="Wingdings" panose="05000000000000000000" pitchFamily="2" charset="2"/>
              <a:buChar char="Ø"/>
            </a:pPr>
            <a:endParaRPr lang="en-US" sz="15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8AC3C3-5472-4AA0-1D79-63340143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2F7-73CC-479A-B545-7BB1E42FBDA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01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5F742-9501-41BF-99F6-DCF9254AB3E7}"/>
              </a:ext>
            </a:extLst>
          </p:cNvPr>
          <p:cNvSpPr txBox="1">
            <a:spLocks/>
          </p:cNvSpPr>
          <p:nvPr/>
        </p:nvSpPr>
        <p:spPr>
          <a:xfrm>
            <a:off x="624942" y="458251"/>
            <a:ext cx="6247231" cy="64293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50000"/>
                    <a:lumOff val="50000"/>
                  </a:schemeClr>
                </a:solidFill>
                <a:latin typeface="Geometric Slab 712 W03 Light"/>
                <a:ea typeface="+mj-ea"/>
                <a:cs typeface="Geometric Slab 712 W03 Light"/>
              </a:defRPr>
            </a:lvl1pPr>
          </a:lstStyle>
          <a:p>
            <a:r>
              <a:rPr lang="en-US" sz="2100" dirty="0">
                <a:solidFill>
                  <a:srgbClr val="459D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&amp; sustainability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0771AEE-19FA-461D-ABDE-1CA15D67EAC7}"/>
              </a:ext>
            </a:extLst>
          </p:cNvPr>
          <p:cNvSpPr txBox="1">
            <a:spLocks/>
          </p:cNvSpPr>
          <p:nvPr/>
        </p:nvSpPr>
        <p:spPr>
          <a:xfrm>
            <a:off x="624942" y="1301513"/>
            <a:ext cx="6247231" cy="94673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59DDD"/>
                </a:solidFill>
                <a:latin typeface="Geometric Slab 712 W03 Light"/>
                <a:ea typeface="+mn-ea"/>
                <a:cs typeface="Geometric Slab 712 W03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defTabSz="342900">
              <a:buClr>
                <a:srgbClr val="459DDD"/>
              </a:buClr>
              <a:buFont typeface="Wingdings" panose="05000000000000000000" pitchFamily="2" charset="2"/>
              <a:buChar char="§"/>
              <a:defRPr/>
            </a:pPr>
            <a:r>
              <a:rPr lang="en-GB" sz="1900" b="1" dirty="0">
                <a:latin typeface="+mn-lt"/>
                <a:cs typeface="Arial" panose="020B0604020202020204" pitchFamily="34" charset="0"/>
              </a:rPr>
              <a:t>Positive </a:t>
            </a:r>
            <a:r>
              <a:rPr lang="en-GB" sz="1900" b="1" u="sng" dirty="0">
                <a:latin typeface="+mn-lt"/>
                <a:cs typeface="Arial" panose="020B0604020202020204" pitchFamily="34" charset="0"/>
              </a:rPr>
              <a:t>impact</a:t>
            </a:r>
            <a:r>
              <a:rPr lang="en-GB" sz="1900" b="1" dirty="0">
                <a:latin typeface="+mn-lt"/>
                <a:cs typeface="Arial" panose="020B0604020202020204" pitchFamily="34" charset="0"/>
              </a:rPr>
              <a:t> generation in most projects</a:t>
            </a:r>
          </a:p>
          <a:p>
            <a:pPr marL="600075" lvl="1" indent="-257175" defTabSz="342900">
              <a:buClr>
                <a:srgbClr val="459DDD"/>
              </a:buClr>
              <a:buFont typeface="Wingdings" panose="05000000000000000000" pitchFamily="2" charset="2"/>
              <a:buChar char="Ø"/>
              <a:defRPr/>
            </a:pPr>
            <a:r>
              <a:rPr lang="en-GB" sz="1800" dirty="0">
                <a:solidFill>
                  <a:sysClr val="window" lastClr="FFFFFF">
                    <a:lumMod val="50000"/>
                  </a:sysClr>
                </a:solidFill>
                <a:latin typeface="+mn-lt"/>
                <a:cs typeface="Arial" panose="020B0604020202020204" pitchFamily="34" charset="0"/>
              </a:rPr>
              <a:t>Measuring impact still challenging, but promising attempts exist</a:t>
            </a:r>
            <a:endParaRPr lang="en-GB" sz="1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D4298C-A94B-4F15-AF19-36C63E363240}"/>
              </a:ext>
            </a:extLst>
          </p:cNvPr>
          <p:cNvSpPr txBox="1">
            <a:spLocks/>
          </p:cNvSpPr>
          <p:nvPr/>
        </p:nvSpPr>
        <p:spPr>
          <a:xfrm>
            <a:off x="624942" y="2271973"/>
            <a:ext cx="6331269" cy="14192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59DDD"/>
                </a:solidFill>
                <a:latin typeface="Geometric Slab 712 W03 Light"/>
                <a:ea typeface="+mn-ea"/>
                <a:cs typeface="Geometric Slab 712 W03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buClr>
                <a:srgbClr val="459DDD"/>
              </a:buClr>
              <a:buFont typeface="Wingdings" panose="05000000000000000000" pitchFamily="2" charset="2"/>
              <a:buChar char="§"/>
            </a:pP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Varying degrees of </a:t>
            </a:r>
            <a:r>
              <a:rPr lang="en-US" sz="1900" b="1" u="sng" dirty="0">
                <a:latin typeface="Calibri" panose="020F0502020204030204" pitchFamily="34" charset="0"/>
                <a:cs typeface="Calibri" panose="020F0502020204030204" pitchFamily="34" charset="0"/>
              </a:rPr>
              <a:t>sustainability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 achieved </a:t>
            </a:r>
          </a:p>
          <a:p>
            <a:pPr marL="600075" lvl="1" indent="-257175">
              <a:buClr>
                <a:srgbClr val="459DDD"/>
              </a:buClr>
              <a:buFont typeface="Wingdings" panose="05000000000000000000" pitchFamily="2" charset="2"/>
              <a:buChar char="Ø"/>
            </a:pPr>
            <a:r>
              <a:rPr lang="en-GB" sz="18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Challenges sometimes observed in ability to integrate project results into partner structures</a:t>
            </a:r>
            <a:endParaRPr lang="en-GB" sz="1800" dirty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0075" lvl="1" indent="-257175">
              <a:buClr>
                <a:srgbClr val="459DDD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Autonomy of beneficiaries’ decision-making identified as an enabling element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54E8A-6C18-0B04-4A28-CB4939AA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2F7-73CC-479A-B545-7BB1E42FBDA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72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5F742-9501-41BF-99F6-DCF9254AB3E7}"/>
              </a:ext>
            </a:extLst>
          </p:cNvPr>
          <p:cNvSpPr txBox="1">
            <a:spLocks/>
          </p:cNvSpPr>
          <p:nvPr/>
        </p:nvSpPr>
        <p:spPr>
          <a:xfrm>
            <a:off x="624942" y="458251"/>
            <a:ext cx="6663165" cy="64293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50000"/>
                    <a:lumOff val="50000"/>
                  </a:schemeClr>
                </a:solidFill>
                <a:latin typeface="Geometric Slab 712 W03 Light"/>
                <a:ea typeface="+mj-ea"/>
                <a:cs typeface="Geometric Slab 712 W03 Light"/>
              </a:defRPr>
            </a:lvl1pPr>
          </a:lstStyle>
          <a:p>
            <a:r>
              <a:rPr lang="en-US" sz="2400" dirty="0">
                <a:solidFill>
                  <a:srgbClr val="459D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aspects within the ITC portfolio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34C7344-BE5F-B1C9-0D4F-D8112C0CDAFF}"/>
              </a:ext>
            </a:extLst>
          </p:cNvPr>
          <p:cNvSpPr txBox="1">
            <a:spLocks/>
          </p:cNvSpPr>
          <p:nvPr/>
        </p:nvSpPr>
        <p:spPr>
          <a:xfrm>
            <a:off x="519722" y="1262221"/>
            <a:ext cx="3567141" cy="302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59DDD"/>
                </a:solidFill>
                <a:latin typeface="Geometric Slab 712 W03 Light"/>
                <a:ea typeface="+mn-ea"/>
                <a:cs typeface="Geometric Slab 712 W03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59DDD"/>
                </a:solidFill>
                <a:effectLst/>
                <a:uLnTx/>
                <a:uFillTx/>
                <a:latin typeface="Geometric Slab 712 W03 Light"/>
                <a:ea typeface="+mn-ea"/>
              </a:rPr>
              <a:t>Conclusion:</a:t>
            </a:r>
          </a:p>
          <a:p>
            <a:pPr marL="285750" marR="0" lvl="0" indent="-285750" fontAlgn="auto">
              <a:lnSpc>
                <a:spcPct val="100000"/>
              </a:lnSpc>
              <a:spcAft>
                <a:spcPts val="600"/>
              </a:spcAft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Evaluated projects do not (yet / fully) reflect the strong focus that the Strategic Plan puts on environmental issues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098E297-BFD2-686A-12FB-A5FF5B7B00E8}"/>
              </a:ext>
            </a:extLst>
          </p:cNvPr>
          <p:cNvSpPr txBox="1">
            <a:spLocks/>
          </p:cNvSpPr>
          <p:nvPr/>
        </p:nvSpPr>
        <p:spPr>
          <a:xfrm>
            <a:off x="4572000" y="1262221"/>
            <a:ext cx="3567141" cy="302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59DDD"/>
                </a:solidFill>
                <a:latin typeface="Geometric Slab 712 W03 Light"/>
                <a:ea typeface="+mn-ea"/>
                <a:cs typeface="Geometric Slab 712 W03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1" dirty="0"/>
              <a:t>Recommendation: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59DDD"/>
              </a:solidFill>
              <a:effectLst/>
              <a:uLnTx/>
              <a:uFillTx/>
              <a:latin typeface="Geometric Slab 712 W03 Light"/>
              <a:ea typeface="+mn-e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environmental mainstreaming is considered more consistently in each ITC project, and environmental objectives are expressed explicitly in a larger number of projects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D38C1-DE09-C05C-0200-5EFA7E803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2F7-73CC-479A-B545-7BB1E42FBDA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32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5F742-9501-41BF-99F6-DCF9254AB3E7}"/>
              </a:ext>
            </a:extLst>
          </p:cNvPr>
          <p:cNvSpPr txBox="1">
            <a:spLocks/>
          </p:cNvSpPr>
          <p:nvPr/>
        </p:nvSpPr>
        <p:spPr>
          <a:xfrm>
            <a:off x="624942" y="458251"/>
            <a:ext cx="6247231" cy="64293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50000"/>
                    <a:lumOff val="50000"/>
                  </a:schemeClr>
                </a:solidFill>
                <a:latin typeface="Geometric Slab 712 W03 Light"/>
                <a:ea typeface="+mj-ea"/>
                <a:cs typeface="Geometric Slab 712 W03 Light"/>
              </a:defRPr>
            </a:lvl1pPr>
          </a:lstStyle>
          <a:p>
            <a:r>
              <a:rPr lang="en-US" sz="2400" dirty="0">
                <a:solidFill>
                  <a:srgbClr val="459D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ITC comparative advantage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34C7344-BE5F-B1C9-0D4F-D8112C0CDAFF}"/>
              </a:ext>
            </a:extLst>
          </p:cNvPr>
          <p:cNvSpPr txBox="1">
            <a:spLocks/>
          </p:cNvSpPr>
          <p:nvPr/>
        </p:nvSpPr>
        <p:spPr>
          <a:xfrm>
            <a:off x="519722" y="1262221"/>
            <a:ext cx="3567141" cy="30241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59DDD"/>
                </a:solidFill>
                <a:latin typeface="Geometric Slab 712 W03 Light"/>
                <a:ea typeface="+mn-ea"/>
                <a:cs typeface="Geometric Slab 712 W03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59DDD"/>
                </a:solidFill>
                <a:effectLst/>
                <a:uLnTx/>
                <a:uFillTx/>
                <a:latin typeface="+mn-lt"/>
                <a:ea typeface="+mn-ea"/>
              </a:rPr>
              <a:t>Conclusion:</a:t>
            </a:r>
          </a:p>
          <a:p>
            <a:pPr marL="342900" marR="0" lvl="0" indent="-342900" fontAlgn="auto">
              <a:lnSpc>
                <a:spcPct val="100000"/>
              </a:lnSpc>
              <a:spcAft>
                <a:spcPts val="600"/>
              </a:spcAft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Various forms of comparative advantage identified:</a:t>
            </a:r>
          </a:p>
          <a:p>
            <a:pPr marL="671513" lvl="1" indent="-214313">
              <a:spcAft>
                <a:spcPts val="600"/>
              </a:spcAft>
              <a:buClr>
                <a:srgbClr val="459DDD"/>
              </a:buClr>
              <a:buFont typeface="Wingdings" panose="05000000000000000000" pitchFamily="2" charset="2"/>
              <a:buChar char="§"/>
              <a:defRPr/>
            </a:pPr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Provision of data solutions</a:t>
            </a:r>
          </a:p>
          <a:p>
            <a:pPr marL="671513" lvl="1" indent="-214313">
              <a:spcAft>
                <a:spcPts val="600"/>
              </a:spcAft>
              <a:buClr>
                <a:srgbClr val="459DDD"/>
              </a:buClr>
              <a:buFont typeface="Wingdings" panose="05000000000000000000" pitchFamily="2" charset="2"/>
              <a:buChar char="§"/>
              <a:defRPr/>
            </a:pPr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Support to BSOs</a:t>
            </a:r>
          </a:p>
          <a:p>
            <a:pPr marL="671513" lvl="1" indent="-214313">
              <a:spcAft>
                <a:spcPts val="600"/>
              </a:spcAft>
              <a:buClr>
                <a:srgbClr val="459DDD"/>
              </a:buClr>
              <a:buFont typeface="Wingdings" panose="05000000000000000000" pitchFamily="2" charset="2"/>
              <a:buChar char="§"/>
              <a:defRPr/>
            </a:pPr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National Export Strategies</a:t>
            </a:r>
          </a:p>
          <a:p>
            <a:pPr marL="671513" lvl="1" indent="-214313">
              <a:spcAft>
                <a:spcPts val="600"/>
              </a:spcAft>
              <a:buClr>
                <a:srgbClr val="459DDD"/>
              </a:buClr>
              <a:buFont typeface="Wingdings" panose="05000000000000000000" pitchFamily="2" charset="2"/>
              <a:buChar char="§"/>
              <a:defRPr/>
            </a:pPr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Working with the private sector in general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All are in line with ITC’s core business model</a:t>
            </a:r>
            <a:endParaRPr lang="en-GB" sz="1900" dirty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098E297-BFD2-686A-12FB-A5FF5B7B00E8}"/>
              </a:ext>
            </a:extLst>
          </p:cNvPr>
          <p:cNvSpPr txBox="1">
            <a:spLocks/>
          </p:cNvSpPr>
          <p:nvPr/>
        </p:nvSpPr>
        <p:spPr>
          <a:xfrm>
            <a:off x="4572000" y="1262221"/>
            <a:ext cx="3567141" cy="302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59DDD"/>
                </a:solidFill>
                <a:latin typeface="Geometric Slab 712 W03 Light"/>
                <a:ea typeface="+mn-ea"/>
                <a:cs typeface="Geometric Slab 712 W03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Recommendation: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459DDD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Set of evaluated projects confirm ITC’s overall orientation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  <a:sym typeface="Wingdings" panose="05000000000000000000" pitchFamily="2" charset="2"/>
              </a:rPr>
              <a:t>	 no recommendation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64FAE-C459-9A1D-3847-E73B14CA1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2F7-73CC-479A-B545-7BB1E42FBDA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05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5F742-9501-41BF-99F6-DCF9254AB3E7}"/>
              </a:ext>
            </a:extLst>
          </p:cNvPr>
          <p:cNvSpPr txBox="1">
            <a:spLocks/>
          </p:cNvSpPr>
          <p:nvPr/>
        </p:nvSpPr>
        <p:spPr>
          <a:xfrm>
            <a:off x="624942" y="458251"/>
            <a:ext cx="6663165" cy="64293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50000"/>
                    <a:lumOff val="50000"/>
                  </a:schemeClr>
                </a:solidFill>
                <a:latin typeface="Geometric Slab 712 W03 Light"/>
                <a:ea typeface="+mj-ea"/>
                <a:cs typeface="Geometric Slab 712 W03 Light"/>
              </a:defRPr>
            </a:lvl1pPr>
          </a:lstStyle>
          <a:p>
            <a:r>
              <a:rPr lang="en-US" sz="2400" dirty="0">
                <a:solidFill>
                  <a:srgbClr val="459D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ITC organizational strengths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34C7344-BE5F-B1C9-0D4F-D8112C0CDAFF}"/>
              </a:ext>
            </a:extLst>
          </p:cNvPr>
          <p:cNvSpPr txBox="1">
            <a:spLocks/>
          </p:cNvSpPr>
          <p:nvPr/>
        </p:nvSpPr>
        <p:spPr>
          <a:xfrm>
            <a:off x="519722" y="1262221"/>
            <a:ext cx="3567141" cy="30241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59DDD"/>
                </a:solidFill>
                <a:latin typeface="Geometric Slab 712 W03 Light"/>
                <a:ea typeface="+mn-ea"/>
                <a:cs typeface="Geometric Slab 712 W03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59D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Conclusion: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 of the organizational strengths “expertise” and “agility”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 alignment with beneficiaries’ needs through needs assessments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But: there are indications that needs assessment tools are not always optimally designed or used  </a:t>
            </a:r>
          </a:p>
          <a:p>
            <a:pPr marL="214313" marR="0" lvl="0" indent="-214313" fontAlgn="auto">
              <a:lnSpc>
                <a:spcPct val="100000"/>
              </a:lnSpc>
              <a:spcAft>
                <a:spcPts val="600"/>
              </a:spcAft>
              <a:buClr>
                <a:srgbClr val="459DD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GB" sz="1800" dirty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098E297-BFD2-686A-12FB-A5FF5B7B00E8}"/>
              </a:ext>
            </a:extLst>
          </p:cNvPr>
          <p:cNvSpPr txBox="1">
            <a:spLocks/>
          </p:cNvSpPr>
          <p:nvPr/>
        </p:nvSpPr>
        <p:spPr>
          <a:xfrm>
            <a:off x="4572000" y="1262221"/>
            <a:ext cx="3567141" cy="3024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59DDD"/>
                </a:solidFill>
                <a:latin typeface="Geometric Slab 712 W03 Light"/>
                <a:ea typeface="+mn-ea"/>
                <a:cs typeface="Geometric Slab 712 W03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900" b="1" dirty="0">
                <a:latin typeface="+mn-lt"/>
              </a:rPr>
              <a:t>Recommendation: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459DDD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Strengthen beneficiary needs assessment toolbox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Provide corporate guidance for how to conduct specific needs assessments for project design, and general needs assessments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100407-E9E2-2F06-A965-75539881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72F7-73CC-479A-B545-7BB1E42FBDA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0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675</Words>
  <Application>Microsoft Office PowerPoint</Application>
  <PresentationFormat>On-screen Show (16:9)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Geometric Slab 712 W03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 Golubic</dc:creator>
  <cp:lastModifiedBy>Miguel Jiménez Pont</cp:lastModifiedBy>
  <cp:revision>17</cp:revision>
  <dcterms:created xsi:type="dcterms:W3CDTF">2021-11-02T08:21:22Z</dcterms:created>
  <dcterms:modified xsi:type="dcterms:W3CDTF">2022-09-07T11:12:44Z</dcterms:modified>
</cp:coreProperties>
</file>