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9" r:id="rId5"/>
  </p:sldMasterIdLst>
  <p:notesMasterIdLst>
    <p:notesMasterId r:id="rId10"/>
  </p:notesMasterIdLst>
  <p:handoutMasterIdLst>
    <p:handoutMasterId r:id="rId11"/>
  </p:handoutMasterIdLst>
  <p:sldIdLst>
    <p:sldId id="286" r:id="rId6"/>
    <p:sldId id="322" r:id="rId7"/>
    <p:sldId id="349" r:id="rId8"/>
    <p:sldId id="361" r:id="rId9"/>
  </p:sldIdLst>
  <p:sldSz cx="9906000" cy="6858000" type="A4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pos="295">
          <p15:clr>
            <a:srgbClr val="A4A3A4"/>
          </p15:clr>
        </p15:guide>
        <p15:guide id="5" pos="4513">
          <p15:clr>
            <a:srgbClr val="A4A3A4"/>
          </p15:clr>
        </p15:guide>
        <p15:guide id="6" pos="320">
          <p15:clr>
            <a:srgbClr val="A4A3A4"/>
          </p15:clr>
        </p15:guide>
        <p15:guide id="7" pos="48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2144">
          <p15:clr>
            <a:srgbClr val="A4A3A4"/>
          </p15:clr>
        </p15:guide>
        <p15:guide id="4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9808" autoAdjust="0"/>
  </p:normalViewPr>
  <p:slideViewPr>
    <p:cSldViewPr showGuides="1">
      <p:cViewPr varScale="1">
        <p:scale>
          <a:sx n="122" d="100"/>
          <a:sy n="122" d="100"/>
        </p:scale>
        <p:origin x="480" y="72"/>
      </p:cViewPr>
      <p:guideLst>
        <p:guide orient="horz" pos="618"/>
        <p:guide orient="horz" pos="1026"/>
        <p:guide orient="horz" pos="3566"/>
        <p:guide pos="295"/>
        <p:guide pos="4513"/>
        <p:guide pos="320"/>
        <p:guide pos="48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424" y="-96"/>
      </p:cViewPr>
      <p:guideLst>
        <p:guide orient="horz" pos="3132"/>
        <p:guide pos="2144"/>
        <p:guide orient="horz" pos="2144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E3216-7165-4712-B62D-2801DA7C729F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F1003-251C-4222-8533-F2CA5A45B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9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D57CA-AD60-434A-97A3-CA064EF4FFC8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30550" y="511175"/>
            <a:ext cx="368617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0AD48-B5AA-4689-B4A2-D3E0DFDF7B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7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458" y="2143117"/>
            <a:ext cx="7358962" cy="1470025"/>
          </a:xfrm>
          <a:prstGeom prst="rect">
            <a:avLst/>
          </a:prstGeom>
        </p:spPr>
        <p:txBody>
          <a:bodyPr anchor="b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458" y="3571876"/>
            <a:ext cx="7358962" cy="8572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77342" y="2919414"/>
            <a:ext cx="7384078" cy="738187"/>
          </a:xfrm>
        </p:spPr>
        <p:txBody>
          <a:bodyPr/>
          <a:lstStyle>
            <a:lvl1pPr>
              <a:buNone/>
              <a:defRPr sz="2400"/>
            </a:lvl1pPr>
          </a:lstStyle>
          <a:p>
            <a:r>
              <a:rPr lang="en-AU" dirty="0"/>
              <a:t>Sub-heading title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6921" y="1628775"/>
            <a:ext cx="7374499" cy="1269986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1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109" y="527475"/>
            <a:ext cx="7374499" cy="5524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New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1" y="1628776"/>
            <a:ext cx="7374499" cy="4014803"/>
          </a:xfrm>
        </p:spPr>
        <p:txBody>
          <a:bodyPr>
            <a:normAutofit/>
          </a:bodyPr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77342" y="2919414"/>
            <a:ext cx="7384078" cy="738187"/>
          </a:xfrm>
        </p:spPr>
        <p:txBody>
          <a:bodyPr/>
          <a:lstStyle>
            <a:lvl1pPr>
              <a:buNone/>
              <a:defRPr sz="2400"/>
            </a:lvl1pPr>
          </a:lstStyle>
          <a:p>
            <a:r>
              <a:rPr lang="en-AU" dirty="0"/>
              <a:t>Sub-heading title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6921" y="1628776"/>
            <a:ext cx="7374499" cy="1300159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chemeClr val="accent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2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109" y="527475"/>
            <a:ext cx="7374499" cy="5524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New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1" y="1628776"/>
            <a:ext cx="7374499" cy="4014803"/>
          </a:xfrm>
        </p:spPr>
        <p:txBody>
          <a:bodyPr>
            <a:normAutofit/>
          </a:bodyPr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77342" y="2919414"/>
            <a:ext cx="7424341" cy="738187"/>
          </a:xfrm>
        </p:spPr>
        <p:txBody>
          <a:bodyPr/>
          <a:lstStyle>
            <a:lvl1pPr>
              <a:buNone/>
              <a:defRPr sz="2400"/>
            </a:lvl1pPr>
          </a:lstStyle>
          <a:p>
            <a:r>
              <a:rPr lang="en-AU" dirty="0"/>
              <a:t>Sub-heading title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6921" y="1458910"/>
            <a:ext cx="7374499" cy="1470025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itle 3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7015" y="527475"/>
            <a:ext cx="7374499" cy="5524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New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1" y="1628776"/>
            <a:ext cx="7374499" cy="4014803"/>
          </a:xfrm>
        </p:spPr>
        <p:txBody>
          <a:bodyPr>
            <a:normAutofit/>
          </a:bodyPr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277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222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344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6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15" y="527475"/>
            <a:ext cx="7374499" cy="55247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1" y="1628776"/>
            <a:ext cx="7374499" cy="40148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97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77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531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537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150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6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83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4720827" y="1628776"/>
            <a:ext cx="4665808" cy="401480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923" y="1628775"/>
            <a:ext cx="3864403" cy="40322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507340" y="1646223"/>
            <a:ext cx="7254081" cy="401480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1505" y="532944"/>
            <a:ext cx="7389915" cy="538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1" y="541384"/>
            <a:ext cx="7374499" cy="566738"/>
          </a:xfrm>
          <a:prstGeom prst="rect">
            <a:avLst/>
          </a:prstGeo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340" y="1628775"/>
            <a:ext cx="7254080" cy="40322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1" y="541384"/>
            <a:ext cx="7374499" cy="566738"/>
          </a:xfrm>
          <a:prstGeom prst="rect">
            <a:avLst/>
          </a:prstGeo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340" y="1628776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2984462" y="1628776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5435644" y="1628776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8"/>
          </p:nvPr>
        </p:nvSpPr>
        <p:spPr>
          <a:xfrm>
            <a:off x="507339" y="3708781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9"/>
          </p:nvPr>
        </p:nvSpPr>
        <p:spPr>
          <a:xfrm>
            <a:off x="2980454" y="3705609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20"/>
          </p:nvPr>
        </p:nvSpPr>
        <p:spPr>
          <a:xfrm>
            <a:off x="5435644" y="3708781"/>
            <a:ext cx="2325776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1" y="629909"/>
            <a:ext cx="7374499" cy="476267"/>
          </a:xfrm>
          <a:prstGeom prst="rect">
            <a:avLst/>
          </a:prstGeo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35461" y="1628775"/>
            <a:ext cx="2963202" cy="40322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923" y="1628775"/>
            <a:ext cx="5572163" cy="40322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1" y="541384"/>
            <a:ext cx="7374499" cy="566738"/>
          </a:xfrm>
          <a:prstGeom prst="rect">
            <a:avLst/>
          </a:prstGeo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35460" y="1628776"/>
            <a:ext cx="2963202" cy="1943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922" y="1628775"/>
            <a:ext cx="5580755" cy="40322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6435460" y="3714753"/>
            <a:ext cx="2963202" cy="192882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328" y="1600201"/>
            <a:ext cx="7368093" cy="404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2558" y="1"/>
            <a:ext cx="696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B7DC1-6DFD-4804-B81B-5AD5FA162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1505" y="532944"/>
            <a:ext cx="7389915" cy="53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67" r:id="rId5"/>
    <p:sldLayoutId id="2147483668" r:id="rId6"/>
    <p:sldLayoutId id="2147483657" r:id="rId7"/>
    <p:sldLayoutId id="2147483658" r:id="rId8"/>
    <p:sldLayoutId id="2147483655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0225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0B18-B929-44AF-AB60-DFFD57B8B410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7771-BC95-4F23-A5AC-21C467346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26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459" y="2143118"/>
            <a:ext cx="8606992" cy="2005963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Impact Framework </a:t>
            </a:r>
            <a:br>
              <a:rPr lang="en-US" dirty="0"/>
            </a:br>
            <a:r>
              <a:rPr lang="en-US" dirty="0"/>
              <a:t>for the Alliance for </a:t>
            </a:r>
            <a:r>
              <a:rPr lang="en-US" dirty="0" smtClean="0"/>
              <a:t>Action initiatives</a:t>
            </a:r>
            <a:br>
              <a:rPr lang="en-US" dirty="0" smtClean="0"/>
            </a:br>
            <a:r>
              <a:rPr lang="en-US" sz="2800" dirty="0" smtClean="0"/>
              <a:t>(Nov </a:t>
            </a:r>
            <a:r>
              <a:rPr lang="en-US" sz="2800" dirty="0" smtClean="0"/>
              <a:t>2020)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15" y="527475"/>
            <a:ext cx="8944470" cy="453254"/>
          </a:xfrm>
        </p:spPr>
        <p:txBody>
          <a:bodyPr/>
          <a:lstStyle/>
          <a:p>
            <a:r>
              <a:rPr lang="en-GB" sz="2400" dirty="0"/>
              <a:t> A4A: Theory of Change – impact goal and targeted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15" y="1124744"/>
            <a:ext cx="9142029" cy="5256584"/>
          </a:xfrm>
        </p:spPr>
        <p:txBody>
          <a:bodyPr>
            <a:norm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0489" y="1916832"/>
            <a:ext cx="1638182" cy="6745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1582C2"/>
              </a:solidFill>
            </a:endParaRPr>
          </a:p>
          <a:p>
            <a:pPr algn="ctr"/>
            <a:r>
              <a:rPr lang="en-US" b="1" dirty="0">
                <a:solidFill>
                  <a:srgbClr val="1582C2"/>
                </a:solidFill>
              </a:rPr>
              <a:t>IMPACT</a:t>
            </a:r>
          </a:p>
          <a:p>
            <a:pPr marL="285750" indent="-285750" algn="just">
              <a:buFont typeface="Arial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90749" y="1916832"/>
            <a:ext cx="6630736" cy="6745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Improve livelihoods of smallholder farmers and workers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90749" y="5805264"/>
            <a:ext cx="1482165" cy="576064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 5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90749" y="5085184"/>
            <a:ext cx="1482165" cy="576064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 4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90749" y="4365104"/>
            <a:ext cx="1482165" cy="576064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 3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690749" y="2924944"/>
            <a:ext cx="1482165" cy="576064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 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50922" y="2924944"/>
            <a:ext cx="5070563" cy="57606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Increase MSMEs and smallholder farmers with resilient and sustainable business/production models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50921" y="4351748"/>
            <a:ext cx="5070563" cy="576064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Strengthen Public-Private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productive and commercial alliances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50922" y="5085184"/>
            <a:ext cx="5070563" cy="576064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Increase responsible commercialization linkages in the entire value chain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from farm to fork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50922" y="5805264"/>
            <a:ext cx="5070563" cy="576064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Increase access to finance and investments for MSMEs, cooperatives and smallholder farmers</a:t>
            </a:r>
          </a:p>
        </p:txBody>
      </p:sp>
      <p:cxnSp>
        <p:nvCxnSpPr>
          <p:cNvPr id="37" name="Conector angular 36"/>
          <p:cNvCxnSpPr>
            <a:stCxn id="8" idx="1"/>
          </p:cNvCxnSpPr>
          <p:nvPr/>
        </p:nvCxnSpPr>
        <p:spPr>
          <a:xfrm rot="10800000">
            <a:off x="662524" y="2780928"/>
            <a:ext cx="2028225" cy="3312368"/>
          </a:xfrm>
          <a:prstGeom prst="bentConnector2">
            <a:avLst/>
          </a:prstGeom>
          <a:ln w="3810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9" idx="1"/>
          </p:cNvCxnSpPr>
          <p:nvPr/>
        </p:nvCxnSpPr>
        <p:spPr>
          <a:xfrm rot="10800000">
            <a:off x="974558" y="2780928"/>
            <a:ext cx="1716191" cy="2592288"/>
          </a:xfrm>
          <a:prstGeom prst="bentConnector2">
            <a:avLst/>
          </a:prstGeom>
          <a:ln w="38100" cmpd="sng">
            <a:solidFill>
              <a:srgbClr val="1582C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10" idx="1"/>
          </p:cNvCxnSpPr>
          <p:nvPr/>
        </p:nvCxnSpPr>
        <p:spPr>
          <a:xfrm rot="10800000">
            <a:off x="1286593" y="2780928"/>
            <a:ext cx="1404156" cy="1872208"/>
          </a:xfrm>
          <a:prstGeom prst="bentConnector2">
            <a:avLst/>
          </a:prstGeom>
          <a:ln w="38100" cmpd="sng">
            <a:solidFill>
              <a:srgbClr val="1582C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2690749" y="3645024"/>
            <a:ext cx="1482165" cy="576064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 2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250922" y="3645024"/>
            <a:ext cx="5070563" cy="57606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Strengthen capabilities of MSMEs and smallholder farmers to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compete, collaborate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and associate </a:t>
            </a:r>
          </a:p>
        </p:txBody>
      </p:sp>
      <p:cxnSp>
        <p:nvCxnSpPr>
          <p:cNvPr id="52" name="Conector angular 51"/>
          <p:cNvCxnSpPr>
            <a:stCxn id="25" idx="1"/>
          </p:cNvCxnSpPr>
          <p:nvPr/>
        </p:nvCxnSpPr>
        <p:spPr>
          <a:xfrm rot="10800000">
            <a:off x="1598628" y="2780928"/>
            <a:ext cx="1092121" cy="1152128"/>
          </a:xfrm>
          <a:prstGeom prst="bentConnector2">
            <a:avLst/>
          </a:prstGeom>
          <a:ln w="38100" cmpd="sng">
            <a:solidFill>
              <a:srgbClr val="1582C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>
            <a:stCxn id="11" idx="1"/>
          </p:cNvCxnSpPr>
          <p:nvPr/>
        </p:nvCxnSpPr>
        <p:spPr>
          <a:xfrm rot="10800000">
            <a:off x="1910662" y="2780928"/>
            <a:ext cx="780087" cy="432048"/>
          </a:xfrm>
          <a:prstGeom prst="bentConnector3">
            <a:avLst>
              <a:gd name="adj1" fmla="val 99546"/>
            </a:avLst>
          </a:prstGeom>
          <a:ln w="38100" cmpd="sng">
            <a:solidFill>
              <a:srgbClr val="1582C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0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489" y="332656"/>
            <a:ext cx="8944470" cy="453254"/>
          </a:xfrm>
        </p:spPr>
        <p:txBody>
          <a:bodyPr/>
          <a:lstStyle/>
          <a:p>
            <a:r>
              <a:rPr lang="en-GB" sz="2400" dirty="0"/>
              <a:t>4. A4A: Results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405506" y="5140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pSp>
        <p:nvGrpSpPr>
          <p:cNvPr id="8" name="Group 353"/>
          <p:cNvGrpSpPr/>
          <p:nvPr/>
        </p:nvGrpSpPr>
        <p:grpSpPr>
          <a:xfrm>
            <a:off x="187413" y="785910"/>
            <a:ext cx="9662132" cy="5955456"/>
            <a:chOff x="3221820" y="669538"/>
            <a:chExt cx="5342580" cy="5950327"/>
          </a:xfrm>
        </p:grpSpPr>
        <p:sp>
          <p:nvSpPr>
            <p:cNvPr id="14" name="Rectangle 245"/>
            <p:cNvSpPr/>
            <p:nvPr/>
          </p:nvSpPr>
          <p:spPr>
            <a:xfrm>
              <a:off x="3221820" y="3804807"/>
              <a:ext cx="5341156" cy="1538086"/>
            </a:xfrm>
            <a:prstGeom prst="rect">
              <a:avLst/>
            </a:prstGeom>
            <a:noFill/>
            <a:ln w="9525" cmpd="sng">
              <a:solidFill>
                <a:srgbClr val="D7EDF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b="1" dirty="0">
                  <a:solidFill>
                    <a:srgbClr val="1582C2"/>
                  </a:solidFill>
                </a:rPr>
                <a:t>Outputs</a:t>
              </a:r>
            </a:p>
          </p:txBody>
        </p:sp>
        <p:sp>
          <p:nvSpPr>
            <p:cNvPr id="16" name="Rectangle 273"/>
            <p:cNvSpPr/>
            <p:nvPr/>
          </p:nvSpPr>
          <p:spPr>
            <a:xfrm>
              <a:off x="3221820" y="5348340"/>
              <a:ext cx="5341156" cy="1271525"/>
            </a:xfrm>
            <a:prstGeom prst="rect">
              <a:avLst/>
            </a:prstGeom>
            <a:noFill/>
            <a:ln w="9525" cmpd="sng">
              <a:solidFill>
                <a:srgbClr val="D7EDF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b="1" dirty="0">
                  <a:solidFill>
                    <a:srgbClr val="1582C2"/>
                  </a:solidFill>
                </a:rPr>
                <a:t>Activities</a:t>
              </a:r>
            </a:p>
          </p:txBody>
        </p:sp>
        <p:sp>
          <p:nvSpPr>
            <p:cNvPr id="23" name="Rectangle 255"/>
            <p:cNvSpPr/>
            <p:nvPr/>
          </p:nvSpPr>
          <p:spPr>
            <a:xfrm>
              <a:off x="3221820" y="1270515"/>
              <a:ext cx="5341156" cy="2536438"/>
            </a:xfrm>
            <a:prstGeom prst="rect">
              <a:avLst/>
            </a:prstGeom>
            <a:noFill/>
            <a:ln w="9525" cmpd="sng">
              <a:solidFill>
                <a:srgbClr val="D7EDF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b="1" dirty="0">
                  <a:solidFill>
                    <a:srgbClr val="1582C2"/>
                  </a:solidFill>
                </a:rPr>
                <a:t>Outcomes</a:t>
              </a:r>
            </a:p>
          </p:txBody>
        </p:sp>
        <p:sp>
          <p:nvSpPr>
            <p:cNvPr id="30" name="Rectangle 324"/>
            <p:cNvSpPr/>
            <p:nvPr/>
          </p:nvSpPr>
          <p:spPr>
            <a:xfrm>
              <a:off x="3223244" y="669538"/>
              <a:ext cx="5341156" cy="614485"/>
            </a:xfrm>
            <a:prstGeom prst="rect">
              <a:avLst/>
            </a:prstGeom>
            <a:noFill/>
            <a:ln w="9525" cmpd="sng"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b="1" dirty="0">
                  <a:solidFill>
                    <a:srgbClr val="1582C2"/>
                  </a:solidFill>
                </a:rPr>
                <a:t>Impact</a:t>
              </a:r>
            </a:p>
          </p:txBody>
        </p:sp>
      </p:grpSp>
      <p:sp>
        <p:nvSpPr>
          <p:cNvPr id="83" name="Rounded Rectangle 271"/>
          <p:cNvSpPr/>
          <p:nvPr/>
        </p:nvSpPr>
        <p:spPr>
          <a:xfrm>
            <a:off x="2504735" y="2780561"/>
            <a:ext cx="6317824" cy="3387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Improve MSMEs/cooperatives </a:t>
            </a:r>
            <a:r>
              <a:rPr lang="en-US" sz="900" dirty="0" smtClean="0">
                <a:solidFill>
                  <a:srgbClr val="000000"/>
                </a:solidFill>
              </a:rPr>
              <a:t>for sustainable </a:t>
            </a:r>
            <a:r>
              <a:rPr lang="en-US" sz="900" dirty="0">
                <a:solidFill>
                  <a:srgbClr val="000000"/>
                </a:solidFill>
              </a:rPr>
              <a:t>competitiveness</a:t>
            </a:r>
          </a:p>
        </p:txBody>
      </p:sp>
      <p:sp>
        <p:nvSpPr>
          <p:cNvPr id="86" name="Rounded Rectangle 271"/>
          <p:cNvSpPr/>
          <p:nvPr/>
        </p:nvSpPr>
        <p:spPr>
          <a:xfrm>
            <a:off x="1927421" y="1572603"/>
            <a:ext cx="2521520" cy="3457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Increased income of smallholder farmers</a:t>
            </a:r>
          </a:p>
        </p:txBody>
      </p:sp>
      <p:sp>
        <p:nvSpPr>
          <p:cNvPr id="87" name="Rounded Rectangle 271"/>
          <p:cNvSpPr/>
          <p:nvPr/>
        </p:nvSpPr>
        <p:spPr>
          <a:xfrm>
            <a:off x="1101440" y="925082"/>
            <a:ext cx="3744416" cy="3034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Improve livelihoods  of smallholder </a:t>
            </a:r>
            <a:r>
              <a:rPr lang="en-US" sz="900" dirty="0" smtClean="0">
                <a:solidFill>
                  <a:srgbClr val="000000"/>
                </a:solidFill>
              </a:rPr>
              <a:t>farmers (MSMES)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88" name="Rounded Rectangle 271"/>
          <p:cNvSpPr/>
          <p:nvPr/>
        </p:nvSpPr>
        <p:spPr>
          <a:xfrm>
            <a:off x="1988671" y="4183176"/>
            <a:ext cx="816946" cy="6002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Crop and product  diversification</a:t>
            </a:r>
          </a:p>
        </p:txBody>
      </p:sp>
      <p:sp>
        <p:nvSpPr>
          <p:cNvPr id="90" name="Rounded Rectangle 271"/>
          <p:cNvSpPr/>
          <p:nvPr/>
        </p:nvSpPr>
        <p:spPr>
          <a:xfrm>
            <a:off x="900337" y="1966926"/>
            <a:ext cx="1088332" cy="5967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Increased availability of nutrition food</a:t>
            </a:r>
          </a:p>
        </p:txBody>
      </p:sp>
      <p:sp>
        <p:nvSpPr>
          <p:cNvPr id="115" name="Rounded Rectangle 271"/>
          <p:cNvSpPr/>
          <p:nvPr/>
        </p:nvSpPr>
        <p:spPr>
          <a:xfrm>
            <a:off x="821676" y="3313884"/>
            <a:ext cx="1970896" cy="4806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 MSMEs and smallholder farmers with resilient and sustainable business/production models</a:t>
            </a:r>
          </a:p>
        </p:txBody>
      </p:sp>
      <p:sp>
        <p:nvSpPr>
          <p:cNvPr id="116" name="Rounded Rectangle 271"/>
          <p:cNvSpPr/>
          <p:nvPr/>
        </p:nvSpPr>
        <p:spPr>
          <a:xfrm>
            <a:off x="5120825" y="917580"/>
            <a:ext cx="3936625" cy="325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Improve livelihood of </a:t>
            </a:r>
            <a:r>
              <a:rPr lang="en-US" sz="900" dirty="0" smtClean="0">
                <a:solidFill>
                  <a:srgbClr val="000000"/>
                </a:solidFill>
              </a:rPr>
              <a:t>workers (MSMES)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8" name="Rounded Rectangle 271"/>
          <p:cNvSpPr/>
          <p:nvPr/>
        </p:nvSpPr>
        <p:spPr>
          <a:xfrm>
            <a:off x="857544" y="4825283"/>
            <a:ext cx="2003555" cy="4709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Become more efficient and Develop </a:t>
            </a:r>
            <a:r>
              <a:rPr lang="en-US" sz="900" dirty="0">
                <a:solidFill>
                  <a:srgbClr val="000000"/>
                </a:solidFill>
              </a:rPr>
              <a:t>new products with market linkages</a:t>
            </a:r>
          </a:p>
        </p:txBody>
      </p:sp>
      <p:sp>
        <p:nvSpPr>
          <p:cNvPr id="119" name="Rounded Rectangle 271"/>
          <p:cNvSpPr/>
          <p:nvPr/>
        </p:nvSpPr>
        <p:spPr>
          <a:xfrm>
            <a:off x="3546985" y="2171634"/>
            <a:ext cx="3206207" cy="401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Increased profit of MSMEs/cooperatives</a:t>
            </a:r>
          </a:p>
        </p:txBody>
      </p:sp>
      <p:sp>
        <p:nvSpPr>
          <p:cNvPr id="121" name="Rounded Rectangle 271"/>
          <p:cNvSpPr/>
          <p:nvPr/>
        </p:nvSpPr>
        <p:spPr>
          <a:xfrm>
            <a:off x="4611975" y="1569935"/>
            <a:ext cx="2580282" cy="3457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Increased decent jobs</a:t>
            </a:r>
          </a:p>
        </p:txBody>
      </p:sp>
      <p:sp>
        <p:nvSpPr>
          <p:cNvPr id="122" name="Rounded Rectangle 271"/>
          <p:cNvSpPr/>
          <p:nvPr/>
        </p:nvSpPr>
        <p:spPr>
          <a:xfrm>
            <a:off x="818541" y="4221089"/>
            <a:ext cx="966108" cy="5695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Reduce GHG emissions, energy and water use</a:t>
            </a:r>
          </a:p>
        </p:txBody>
      </p:sp>
      <p:sp>
        <p:nvSpPr>
          <p:cNvPr id="123" name="Rounded Rectangle 271"/>
          <p:cNvSpPr/>
          <p:nvPr/>
        </p:nvSpPr>
        <p:spPr>
          <a:xfrm>
            <a:off x="2876769" y="4033886"/>
            <a:ext cx="859662" cy="12927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MSMEs / cooperatives are </a:t>
            </a:r>
            <a:r>
              <a:rPr lang="en-US" sz="900" dirty="0" smtClean="0">
                <a:solidFill>
                  <a:srgbClr val="000000"/>
                </a:solidFill>
              </a:rPr>
              <a:t>strengthened to better compete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49" name="Conector recto de flecha 148"/>
          <p:cNvCxnSpPr>
            <a:cxnSpLocks/>
          </p:cNvCxnSpPr>
          <p:nvPr/>
        </p:nvCxnSpPr>
        <p:spPr>
          <a:xfrm flipV="1">
            <a:off x="1281290" y="3794525"/>
            <a:ext cx="0" cy="38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de flecha 151"/>
          <p:cNvCxnSpPr/>
          <p:nvPr/>
        </p:nvCxnSpPr>
        <p:spPr>
          <a:xfrm flipV="1">
            <a:off x="9170922" y="380152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 flipV="1">
            <a:off x="4670246" y="12003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71"/>
          <p:cNvSpPr/>
          <p:nvPr/>
        </p:nvSpPr>
        <p:spPr>
          <a:xfrm>
            <a:off x="1024782" y="2734449"/>
            <a:ext cx="1270384" cy="4508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Increased MSMEs/smallholder farmers resilience</a:t>
            </a:r>
          </a:p>
        </p:txBody>
      </p:sp>
      <p:sp>
        <p:nvSpPr>
          <p:cNvPr id="81" name="Rounded Rectangle 271"/>
          <p:cNvSpPr/>
          <p:nvPr/>
        </p:nvSpPr>
        <p:spPr>
          <a:xfrm>
            <a:off x="765620" y="5638847"/>
            <a:ext cx="1438886" cy="1012201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000000"/>
              </a:solidFill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</a:rPr>
              <a:t>UNDERSTAND activities (assessments, studies…)</a:t>
            </a:r>
          </a:p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41" name="Conector recto de flecha 165">
            <a:extLst>
              <a:ext uri="{FF2B5EF4-FFF2-40B4-BE49-F238E27FC236}">
                <a16:creationId xmlns:a16="http://schemas.microsoft.com/office/drawing/2014/main" id="{87CFBBDE-C9D5-48A7-9AD4-3A6786DFA9F4}"/>
              </a:ext>
            </a:extLst>
          </p:cNvPr>
          <p:cNvCxnSpPr/>
          <p:nvPr/>
        </p:nvCxnSpPr>
        <p:spPr>
          <a:xfrm flipV="1">
            <a:off x="5956982" y="119316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de flecha 110">
            <a:extLst>
              <a:ext uri="{FF2B5EF4-FFF2-40B4-BE49-F238E27FC236}">
                <a16:creationId xmlns:a16="http://schemas.microsoft.com/office/drawing/2014/main" id="{4A47E71B-1049-4A21-B11A-7604A024F4D1}"/>
              </a:ext>
            </a:extLst>
          </p:cNvPr>
          <p:cNvCxnSpPr>
            <a:cxnSpLocks/>
          </p:cNvCxnSpPr>
          <p:nvPr/>
        </p:nvCxnSpPr>
        <p:spPr>
          <a:xfrm flipV="1">
            <a:off x="5314221" y="2548076"/>
            <a:ext cx="0" cy="227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10">
            <a:extLst>
              <a:ext uri="{FF2B5EF4-FFF2-40B4-BE49-F238E27FC236}">
                <a16:creationId xmlns:a16="http://schemas.microsoft.com/office/drawing/2014/main" id="{53A2D2AB-B4EE-4B9F-AE8C-20FB2E1D9250}"/>
              </a:ext>
            </a:extLst>
          </p:cNvPr>
          <p:cNvCxnSpPr>
            <a:cxnSpLocks/>
          </p:cNvCxnSpPr>
          <p:nvPr/>
        </p:nvCxnSpPr>
        <p:spPr>
          <a:xfrm flipV="1">
            <a:off x="4043556" y="1915654"/>
            <a:ext cx="0" cy="227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de flecha 110">
            <a:extLst>
              <a:ext uri="{FF2B5EF4-FFF2-40B4-BE49-F238E27FC236}">
                <a16:creationId xmlns:a16="http://schemas.microsoft.com/office/drawing/2014/main" id="{F64E43DE-C1BC-46D3-ABEA-5F944E1FFEAC}"/>
              </a:ext>
            </a:extLst>
          </p:cNvPr>
          <p:cNvCxnSpPr>
            <a:cxnSpLocks/>
          </p:cNvCxnSpPr>
          <p:nvPr/>
        </p:nvCxnSpPr>
        <p:spPr>
          <a:xfrm flipV="1">
            <a:off x="5314221" y="1904591"/>
            <a:ext cx="0" cy="267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Rounded Rectangle 271">
            <a:extLst>
              <a:ext uri="{FF2B5EF4-FFF2-40B4-BE49-F238E27FC236}">
                <a16:creationId xmlns:a16="http://schemas.microsoft.com/office/drawing/2014/main" id="{7D6097C7-9BBE-42DD-88E5-E3B34F935424}"/>
              </a:ext>
            </a:extLst>
          </p:cNvPr>
          <p:cNvSpPr/>
          <p:nvPr/>
        </p:nvSpPr>
        <p:spPr>
          <a:xfrm>
            <a:off x="2851011" y="3320884"/>
            <a:ext cx="1731851" cy="4806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Strengthen capabilities of MSMEs and smallholder farmers to </a:t>
            </a:r>
            <a:r>
              <a:rPr lang="en-US" sz="900" dirty="0" smtClean="0">
                <a:solidFill>
                  <a:srgbClr val="000000"/>
                </a:solidFill>
              </a:rPr>
              <a:t>compete, collaborate </a:t>
            </a:r>
            <a:r>
              <a:rPr lang="en-US" sz="900" dirty="0">
                <a:solidFill>
                  <a:srgbClr val="000000"/>
                </a:solidFill>
              </a:rPr>
              <a:t>and associate </a:t>
            </a:r>
          </a:p>
        </p:txBody>
      </p:sp>
      <p:sp>
        <p:nvSpPr>
          <p:cNvPr id="159" name="Rounded Rectangle 271">
            <a:extLst>
              <a:ext uri="{FF2B5EF4-FFF2-40B4-BE49-F238E27FC236}">
                <a16:creationId xmlns:a16="http://schemas.microsoft.com/office/drawing/2014/main" id="{11B64956-556D-468B-9088-AE8FEC0541A8}"/>
              </a:ext>
            </a:extLst>
          </p:cNvPr>
          <p:cNvSpPr/>
          <p:nvPr/>
        </p:nvSpPr>
        <p:spPr>
          <a:xfrm>
            <a:off x="4659751" y="3339699"/>
            <a:ext cx="1388728" cy="4806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Strengthen Public-Private alliances</a:t>
            </a:r>
          </a:p>
        </p:txBody>
      </p:sp>
      <p:sp>
        <p:nvSpPr>
          <p:cNvPr id="160" name="Rounded Rectangle 271">
            <a:extLst>
              <a:ext uri="{FF2B5EF4-FFF2-40B4-BE49-F238E27FC236}">
                <a16:creationId xmlns:a16="http://schemas.microsoft.com/office/drawing/2014/main" id="{7755509A-C05A-4F48-BA73-F95DCB261B52}"/>
              </a:ext>
            </a:extLst>
          </p:cNvPr>
          <p:cNvSpPr/>
          <p:nvPr/>
        </p:nvSpPr>
        <p:spPr>
          <a:xfrm>
            <a:off x="6106890" y="3339698"/>
            <a:ext cx="1596010" cy="4806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 responsible commercialization linkages in the entire value chain  </a:t>
            </a:r>
          </a:p>
        </p:txBody>
      </p:sp>
      <p:sp>
        <p:nvSpPr>
          <p:cNvPr id="161" name="Rounded Rectangle 271">
            <a:extLst>
              <a:ext uri="{FF2B5EF4-FFF2-40B4-BE49-F238E27FC236}">
                <a16:creationId xmlns:a16="http://schemas.microsoft.com/office/drawing/2014/main" id="{37B39D81-09F7-477C-BFE6-9BADA22D29C3}"/>
              </a:ext>
            </a:extLst>
          </p:cNvPr>
          <p:cNvSpPr/>
          <p:nvPr/>
        </p:nvSpPr>
        <p:spPr>
          <a:xfrm>
            <a:off x="7761311" y="3346045"/>
            <a:ext cx="1957277" cy="4806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Increase access to finance and investments for MSMEs, cooperatives and smallholder farmers</a:t>
            </a:r>
          </a:p>
        </p:txBody>
      </p:sp>
      <p:sp>
        <p:nvSpPr>
          <p:cNvPr id="163" name="Rounded Rectangle 271">
            <a:extLst>
              <a:ext uri="{FF2B5EF4-FFF2-40B4-BE49-F238E27FC236}">
                <a16:creationId xmlns:a16="http://schemas.microsoft.com/office/drawing/2014/main" id="{449E004E-E010-4903-8D52-A8ED8E8908AE}"/>
              </a:ext>
            </a:extLst>
          </p:cNvPr>
          <p:cNvSpPr/>
          <p:nvPr/>
        </p:nvSpPr>
        <p:spPr>
          <a:xfrm>
            <a:off x="4606213" y="4006694"/>
            <a:ext cx="704593" cy="9078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MSMEs and smallholder farmers </a:t>
            </a:r>
            <a:r>
              <a:rPr lang="en-US" sz="900" dirty="0" smtClean="0">
                <a:solidFill>
                  <a:srgbClr val="000000"/>
                </a:solidFill>
              </a:rPr>
              <a:t>alliances </a:t>
            </a:r>
            <a:r>
              <a:rPr lang="en-US" sz="900" dirty="0">
                <a:solidFill>
                  <a:srgbClr val="000000"/>
                </a:solidFill>
              </a:rPr>
              <a:t>are established</a:t>
            </a:r>
          </a:p>
        </p:txBody>
      </p:sp>
      <p:sp>
        <p:nvSpPr>
          <p:cNvPr id="165" name="Rounded Rectangle 271">
            <a:extLst>
              <a:ext uri="{FF2B5EF4-FFF2-40B4-BE49-F238E27FC236}">
                <a16:creationId xmlns:a16="http://schemas.microsoft.com/office/drawing/2014/main" id="{40208D26-207C-4037-BF3B-EBA0C4E5079A}"/>
              </a:ext>
            </a:extLst>
          </p:cNvPr>
          <p:cNvSpPr/>
          <p:nvPr/>
        </p:nvSpPr>
        <p:spPr>
          <a:xfrm>
            <a:off x="4678230" y="4941736"/>
            <a:ext cx="1378232" cy="4389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Policies, laws and regulations are upgraded</a:t>
            </a:r>
          </a:p>
        </p:txBody>
      </p:sp>
      <p:sp>
        <p:nvSpPr>
          <p:cNvPr id="167" name="Rounded Rectangle 271">
            <a:extLst>
              <a:ext uri="{FF2B5EF4-FFF2-40B4-BE49-F238E27FC236}">
                <a16:creationId xmlns:a16="http://schemas.microsoft.com/office/drawing/2014/main" id="{F869B0B6-D030-4FE9-BA30-4441EDF26C92}"/>
              </a:ext>
            </a:extLst>
          </p:cNvPr>
          <p:cNvSpPr/>
          <p:nvPr/>
        </p:nvSpPr>
        <p:spPr>
          <a:xfrm>
            <a:off x="5454065" y="4062095"/>
            <a:ext cx="616295" cy="7970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Support institutions are reinforced</a:t>
            </a:r>
          </a:p>
        </p:txBody>
      </p:sp>
      <p:sp>
        <p:nvSpPr>
          <p:cNvPr id="169" name="Rounded Rectangle 271">
            <a:extLst>
              <a:ext uri="{FF2B5EF4-FFF2-40B4-BE49-F238E27FC236}">
                <a16:creationId xmlns:a16="http://schemas.microsoft.com/office/drawing/2014/main" id="{81735891-689F-4546-BA40-916BD72661B3}"/>
              </a:ext>
            </a:extLst>
          </p:cNvPr>
          <p:cNvSpPr/>
          <p:nvPr/>
        </p:nvSpPr>
        <p:spPr>
          <a:xfrm>
            <a:off x="6244346" y="4094295"/>
            <a:ext cx="714057" cy="1261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Contacts between MSMEs/cooperatives with buyers are established</a:t>
            </a:r>
          </a:p>
        </p:txBody>
      </p:sp>
      <p:sp>
        <p:nvSpPr>
          <p:cNvPr id="171" name="Rounded Rectangle 271">
            <a:extLst>
              <a:ext uri="{FF2B5EF4-FFF2-40B4-BE49-F238E27FC236}">
                <a16:creationId xmlns:a16="http://schemas.microsoft.com/office/drawing/2014/main" id="{DD1608E0-8367-4DEF-B680-584272E9E5A0}"/>
              </a:ext>
            </a:extLst>
          </p:cNvPr>
          <p:cNvSpPr/>
          <p:nvPr/>
        </p:nvSpPr>
        <p:spPr>
          <a:xfrm>
            <a:off x="7004860" y="4109884"/>
            <a:ext cx="826404" cy="1261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000000"/>
                </a:solidFill>
              </a:rPr>
              <a:t>Inclusive and responsible alliances between MSMEs / </a:t>
            </a:r>
            <a:r>
              <a:rPr lang="en-US" sz="800" dirty="0" smtClean="0">
                <a:solidFill>
                  <a:srgbClr val="000000"/>
                </a:solidFill>
              </a:rPr>
              <a:t>cooperatives,  buyers and consumers </a:t>
            </a:r>
            <a:r>
              <a:rPr lang="en-US" sz="800" dirty="0">
                <a:solidFill>
                  <a:srgbClr val="000000"/>
                </a:solidFill>
              </a:rPr>
              <a:t>are established</a:t>
            </a:r>
          </a:p>
        </p:txBody>
      </p:sp>
      <p:sp>
        <p:nvSpPr>
          <p:cNvPr id="173" name="Rounded Rectangle 271">
            <a:extLst>
              <a:ext uri="{FF2B5EF4-FFF2-40B4-BE49-F238E27FC236}">
                <a16:creationId xmlns:a16="http://schemas.microsoft.com/office/drawing/2014/main" id="{B71107CB-3993-4187-9A50-D1CA598D543E}"/>
              </a:ext>
            </a:extLst>
          </p:cNvPr>
          <p:cNvSpPr/>
          <p:nvPr/>
        </p:nvSpPr>
        <p:spPr>
          <a:xfrm>
            <a:off x="7975990" y="4704472"/>
            <a:ext cx="1572175" cy="695685"/>
          </a:xfrm>
          <a:prstGeom prst="roundRect">
            <a:avLst>
              <a:gd name="adj" fmla="val 12536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FI/Investors developed / upgraded specific products for MSMEs, cooperatives and smallholder farmers</a:t>
            </a:r>
          </a:p>
        </p:txBody>
      </p:sp>
      <p:sp>
        <p:nvSpPr>
          <p:cNvPr id="174" name="Rounded Rectangle 271">
            <a:extLst>
              <a:ext uri="{FF2B5EF4-FFF2-40B4-BE49-F238E27FC236}">
                <a16:creationId xmlns:a16="http://schemas.microsoft.com/office/drawing/2014/main" id="{D1298DCB-5C81-4D7E-AF54-45E0C3E7A7AB}"/>
              </a:ext>
            </a:extLst>
          </p:cNvPr>
          <p:cNvSpPr/>
          <p:nvPr/>
        </p:nvSpPr>
        <p:spPr>
          <a:xfrm>
            <a:off x="8854238" y="4011895"/>
            <a:ext cx="715096" cy="6396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Responsible bankable projects are developed</a:t>
            </a:r>
          </a:p>
        </p:txBody>
      </p:sp>
      <p:cxnSp>
        <p:nvCxnSpPr>
          <p:cNvPr id="177" name="Conector recto de flecha 110">
            <a:extLst>
              <a:ext uri="{FF2B5EF4-FFF2-40B4-BE49-F238E27FC236}">
                <a16:creationId xmlns:a16="http://schemas.microsoft.com/office/drawing/2014/main" id="{5DF6F657-8484-4C5A-B78F-97E7201E8A54}"/>
              </a:ext>
            </a:extLst>
          </p:cNvPr>
          <p:cNvCxnSpPr>
            <a:cxnSpLocks/>
          </p:cNvCxnSpPr>
          <p:nvPr/>
        </p:nvCxnSpPr>
        <p:spPr>
          <a:xfrm flipV="1">
            <a:off x="2154648" y="1904589"/>
            <a:ext cx="0" cy="829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10">
            <a:extLst>
              <a:ext uri="{FF2B5EF4-FFF2-40B4-BE49-F238E27FC236}">
                <a16:creationId xmlns:a16="http://schemas.microsoft.com/office/drawing/2014/main" id="{E3BE7CDE-6F95-4A28-85D1-936C171A91E1}"/>
              </a:ext>
            </a:extLst>
          </p:cNvPr>
          <p:cNvCxnSpPr>
            <a:cxnSpLocks/>
          </p:cNvCxnSpPr>
          <p:nvPr/>
        </p:nvCxnSpPr>
        <p:spPr>
          <a:xfrm flipV="1">
            <a:off x="1563138" y="2558685"/>
            <a:ext cx="1678" cy="175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de flecha 110">
            <a:extLst>
              <a:ext uri="{FF2B5EF4-FFF2-40B4-BE49-F238E27FC236}">
                <a16:creationId xmlns:a16="http://schemas.microsoft.com/office/drawing/2014/main" id="{93EEF7B2-DE6E-4277-8F8A-FF820BDA7996}"/>
              </a:ext>
            </a:extLst>
          </p:cNvPr>
          <p:cNvCxnSpPr>
            <a:cxnSpLocks/>
          </p:cNvCxnSpPr>
          <p:nvPr/>
        </p:nvCxnSpPr>
        <p:spPr>
          <a:xfrm flipV="1">
            <a:off x="1640632" y="1243465"/>
            <a:ext cx="0" cy="723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de flecha 165">
            <a:extLst>
              <a:ext uri="{FF2B5EF4-FFF2-40B4-BE49-F238E27FC236}">
                <a16:creationId xmlns:a16="http://schemas.microsoft.com/office/drawing/2014/main" id="{A1A14883-FA8F-4C00-B7E6-86785BBEC82E}"/>
              </a:ext>
            </a:extLst>
          </p:cNvPr>
          <p:cNvCxnSpPr/>
          <p:nvPr/>
        </p:nvCxnSpPr>
        <p:spPr>
          <a:xfrm flipV="1">
            <a:off x="3058439" y="12003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de flecha 148">
            <a:extLst>
              <a:ext uri="{FF2B5EF4-FFF2-40B4-BE49-F238E27FC236}">
                <a16:creationId xmlns:a16="http://schemas.microsoft.com/office/drawing/2014/main" id="{E1453F44-381B-4A5F-9C1C-AFE0F25C332B}"/>
              </a:ext>
            </a:extLst>
          </p:cNvPr>
          <p:cNvCxnSpPr>
            <a:cxnSpLocks/>
          </p:cNvCxnSpPr>
          <p:nvPr/>
        </p:nvCxnSpPr>
        <p:spPr>
          <a:xfrm flipV="1">
            <a:off x="2360712" y="3801525"/>
            <a:ext cx="0" cy="38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cto de flecha 148">
            <a:extLst>
              <a:ext uri="{FF2B5EF4-FFF2-40B4-BE49-F238E27FC236}">
                <a16:creationId xmlns:a16="http://schemas.microsoft.com/office/drawing/2014/main" id="{B21DFA20-4BE9-4082-BCDA-D22C6AD0CCF5}"/>
              </a:ext>
            </a:extLst>
          </p:cNvPr>
          <p:cNvCxnSpPr>
            <a:cxnSpLocks/>
            <a:stCxn id="118" idx="0"/>
          </p:cNvCxnSpPr>
          <p:nvPr/>
        </p:nvCxnSpPr>
        <p:spPr>
          <a:xfrm flipH="1" flipV="1">
            <a:off x="1856656" y="3794525"/>
            <a:ext cx="2666" cy="10307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de flecha 148">
            <a:extLst>
              <a:ext uri="{FF2B5EF4-FFF2-40B4-BE49-F238E27FC236}">
                <a16:creationId xmlns:a16="http://schemas.microsoft.com/office/drawing/2014/main" id="{A371B6ED-27EF-4BC4-9BAF-FB293F2CFE35}"/>
              </a:ext>
            </a:extLst>
          </p:cNvPr>
          <p:cNvCxnSpPr>
            <a:cxnSpLocks/>
            <a:stCxn id="123" idx="0"/>
          </p:cNvCxnSpPr>
          <p:nvPr/>
        </p:nvCxnSpPr>
        <p:spPr>
          <a:xfrm flipV="1">
            <a:off x="3306600" y="3794525"/>
            <a:ext cx="0" cy="239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de flecha 148">
            <a:extLst>
              <a:ext uri="{FF2B5EF4-FFF2-40B4-BE49-F238E27FC236}">
                <a16:creationId xmlns:a16="http://schemas.microsoft.com/office/drawing/2014/main" id="{20AEF516-F5B0-47AC-A345-1BC2310A1470}"/>
              </a:ext>
            </a:extLst>
          </p:cNvPr>
          <p:cNvCxnSpPr>
            <a:cxnSpLocks/>
          </p:cNvCxnSpPr>
          <p:nvPr/>
        </p:nvCxnSpPr>
        <p:spPr>
          <a:xfrm flipV="1">
            <a:off x="4222516" y="3812737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de flecha 148">
            <a:extLst>
              <a:ext uri="{FF2B5EF4-FFF2-40B4-BE49-F238E27FC236}">
                <a16:creationId xmlns:a16="http://schemas.microsoft.com/office/drawing/2014/main" id="{35755915-EAB2-4388-BD12-285ACFC2C253}"/>
              </a:ext>
            </a:extLst>
          </p:cNvPr>
          <p:cNvCxnSpPr>
            <a:cxnSpLocks/>
          </p:cNvCxnSpPr>
          <p:nvPr/>
        </p:nvCxnSpPr>
        <p:spPr>
          <a:xfrm flipV="1">
            <a:off x="4953000" y="3812736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de flecha 148">
            <a:extLst>
              <a:ext uri="{FF2B5EF4-FFF2-40B4-BE49-F238E27FC236}">
                <a16:creationId xmlns:a16="http://schemas.microsoft.com/office/drawing/2014/main" id="{1F63A640-7029-4E99-A838-618FFFC46F2E}"/>
              </a:ext>
            </a:extLst>
          </p:cNvPr>
          <p:cNvCxnSpPr>
            <a:cxnSpLocks/>
          </p:cNvCxnSpPr>
          <p:nvPr/>
        </p:nvCxnSpPr>
        <p:spPr>
          <a:xfrm flipV="1">
            <a:off x="5769228" y="3813308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de flecha 148">
            <a:extLst>
              <a:ext uri="{FF2B5EF4-FFF2-40B4-BE49-F238E27FC236}">
                <a16:creationId xmlns:a16="http://schemas.microsoft.com/office/drawing/2014/main" id="{8106CB7D-2F53-4579-A1D5-AE21274451A2}"/>
              </a:ext>
            </a:extLst>
          </p:cNvPr>
          <p:cNvCxnSpPr>
            <a:cxnSpLocks/>
          </p:cNvCxnSpPr>
          <p:nvPr/>
        </p:nvCxnSpPr>
        <p:spPr>
          <a:xfrm flipV="1">
            <a:off x="6609184" y="3827819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de flecha 148">
            <a:extLst>
              <a:ext uri="{FF2B5EF4-FFF2-40B4-BE49-F238E27FC236}">
                <a16:creationId xmlns:a16="http://schemas.microsoft.com/office/drawing/2014/main" id="{48BE0F77-2F8A-4675-8DC3-D64E7240FB18}"/>
              </a:ext>
            </a:extLst>
          </p:cNvPr>
          <p:cNvCxnSpPr>
            <a:cxnSpLocks/>
          </p:cNvCxnSpPr>
          <p:nvPr/>
        </p:nvCxnSpPr>
        <p:spPr>
          <a:xfrm flipV="1">
            <a:off x="7402875" y="3855923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de flecha 151">
            <a:extLst>
              <a:ext uri="{FF2B5EF4-FFF2-40B4-BE49-F238E27FC236}">
                <a16:creationId xmlns:a16="http://schemas.microsoft.com/office/drawing/2014/main" id="{7DD36455-E162-4B7C-8B25-87178415F5F2}"/>
              </a:ext>
            </a:extLst>
          </p:cNvPr>
          <p:cNvCxnSpPr>
            <a:cxnSpLocks/>
          </p:cNvCxnSpPr>
          <p:nvPr/>
        </p:nvCxnSpPr>
        <p:spPr>
          <a:xfrm flipV="1">
            <a:off x="8337375" y="3827819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de flecha 148">
            <a:extLst>
              <a:ext uri="{FF2B5EF4-FFF2-40B4-BE49-F238E27FC236}">
                <a16:creationId xmlns:a16="http://schemas.microsoft.com/office/drawing/2014/main" id="{BA1D469A-13FD-409C-BA4C-D9140813B685}"/>
              </a:ext>
            </a:extLst>
          </p:cNvPr>
          <p:cNvCxnSpPr>
            <a:cxnSpLocks/>
            <a:stCxn id="173" idx="0"/>
          </p:cNvCxnSpPr>
          <p:nvPr/>
        </p:nvCxnSpPr>
        <p:spPr>
          <a:xfrm flipV="1">
            <a:off x="8762078" y="3826686"/>
            <a:ext cx="7346" cy="877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de flecha 148">
            <a:extLst>
              <a:ext uri="{FF2B5EF4-FFF2-40B4-BE49-F238E27FC236}">
                <a16:creationId xmlns:a16="http://schemas.microsoft.com/office/drawing/2014/main" id="{DB81BCDB-F7D6-451D-8100-28102525928A}"/>
              </a:ext>
            </a:extLst>
          </p:cNvPr>
          <p:cNvCxnSpPr>
            <a:cxnSpLocks/>
          </p:cNvCxnSpPr>
          <p:nvPr/>
        </p:nvCxnSpPr>
        <p:spPr>
          <a:xfrm flipV="1">
            <a:off x="8432757" y="3118549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de flecha 148">
            <a:extLst>
              <a:ext uri="{FF2B5EF4-FFF2-40B4-BE49-F238E27FC236}">
                <a16:creationId xmlns:a16="http://schemas.microsoft.com/office/drawing/2014/main" id="{0B314BAB-0969-401D-925B-86935513485A}"/>
              </a:ext>
            </a:extLst>
          </p:cNvPr>
          <p:cNvCxnSpPr>
            <a:cxnSpLocks/>
          </p:cNvCxnSpPr>
          <p:nvPr/>
        </p:nvCxnSpPr>
        <p:spPr>
          <a:xfrm flipV="1">
            <a:off x="6825208" y="3118549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de flecha 148">
            <a:extLst>
              <a:ext uri="{FF2B5EF4-FFF2-40B4-BE49-F238E27FC236}">
                <a16:creationId xmlns:a16="http://schemas.microsoft.com/office/drawing/2014/main" id="{CD6EBF0C-77A9-4977-8A5B-BFFB74618555}"/>
              </a:ext>
            </a:extLst>
          </p:cNvPr>
          <p:cNvCxnSpPr>
            <a:cxnSpLocks/>
          </p:cNvCxnSpPr>
          <p:nvPr/>
        </p:nvCxnSpPr>
        <p:spPr>
          <a:xfrm flipV="1">
            <a:off x="5386322" y="3099735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de flecha 148">
            <a:extLst>
              <a:ext uri="{FF2B5EF4-FFF2-40B4-BE49-F238E27FC236}">
                <a16:creationId xmlns:a16="http://schemas.microsoft.com/office/drawing/2014/main" id="{5E2D9F7F-B07B-421F-A368-CBCB6C37894A}"/>
              </a:ext>
            </a:extLst>
          </p:cNvPr>
          <p:cNvCxnSpPr>
            <a:cxnSpLocks/>
          </p:cNvCxnSpPr>
          <p:nvPr/>
        </p:nvCxnSpPr>
        <p:spPr>
          <a:xfrm flipV="1">
            <a:off x="3741857" y="3118549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de flecha 148">
            <a:extLst>
              <a:ext uri="{FF2B5EF4-FFF2-40B4-BE49-F238E27FC236}">
                <a16:creationId xmlns:a16="http://schemas.microsoft.com/office/drawing/2014/main" id="{501930E6-6FA2-4C94-908A-D0DC326647EB}"/>
              </a:ext>
            </a:extLst>
          </p:cNvPr>
          <p:cNvCxnSpPr>
            <a:cxnSpLocks/>
          </p:cNvCxnSpPr>
          <p:nvPr/>
        </p:nvCxnSpPr>
        <p:spPr>
          <a:xfrm flipV="1">
            <a:off x="2648744" y="3118549"/>
            <a:ext cx="0" cy="22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de flecha 148">
            <a:extLst>
              <a:ext uri="{FF2B5EF4-FFF2-40B4-BE49-F238E27FC236}">
                <a16:creationId xmlns:a16="http://schemas.microsoft.com/office/drawing/2014/main" id="{AFCEEB64-555C-4C5B-878F-02AC66045A74}"/>
              </a:ext>
            </a:extLst>
          </p:cNvPr>
          <p:cNvCxnSpPr>
            <a:cxnSpLocks/>
          </p:cNvCxnSpPr>
          <p:nvPr/>
        </p:nvCxnSpPr>
        <p:spPr>
          <a:xfrm flipV="1">
            <a:off x="1712640" y="3118550"/>
            <a:ext cx="0" cy="221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ounded Rectangle 271">
            <a:extLst>
              <a:ext uri="{FF2B5EF4-FFF2-40B4-BE49-F238E27FC236}">
                <a16:creationId xmlns:a16="http://schemas.microsoft.com/office/drawing/2014/main" id="{C2270525-D8A9-44B3-AEF3-E7212BA2286B}"/>
              </a:ext>
            </a:extLst>
          </p:cNvPr>
          <p:cNvSpPr/>
          <p:nvPr/>
        </p:nvSpPr>
        <p:spPr>
          <a:xfrm>
            <a:off x="7924174" y="3998030"/>
            <a:ext cx="773242" cy="663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MSMEs / cooperatives literacy is strengthened</a:t>
            </a:r>
          </a:p>
        </p:txBody>
      </p:sp>
      <p:cxnSp>
        <p:nvCxnSpPr>
          <p:cNvPr id="201" name="Conector recto de flecha 110">
            <a:extLst>
              <a:ext uri="{FF2B5EF4-FFF2-40B4-BE49-F238E27FC236}">
                <a16:creationId xmlns:a16="http://schemas.microsoft.com/office/drawing/2014/main" id="{29C372D2-0BF8-4D9B-971D-25DFACB9ECF2}"/>
              </a:ext>
            </a:extLst>
          </p:cNvPr>
          <p:cNvCxnSpPr>
            <a:cxnSpLocks/>
          </p:cNvCxnSpPr>
          <p:nvPr/>
        </p:nvCxnSpPr>
        <p:spPr>
          <a:xfrm flipV="1">
            <a:off x="2936776" y="1904589"/>
            <a:ext cx="0" cy="870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148">
            <a:extLst>
              <a:ext uri="{FF2B5EF4-FFF2-40B4-BE49-F238E27FC236}">
                <a16:creationId xmlns:a16="http://schemas.microsoft.com/office/drawing/2014/main" id="{3E71F7DB-10A2-4980-AE85-DFC19C998E6E}"/>
              </a:ext>
            </a:extLst>
          </p:cNvPr>
          <p:cNvCxnSpPr>
            <a:cxnSpLocks/>
            <a:stCxn id="165" idx="0"/>
            <a:endCxn id="159" idx="2"/>
          </p:cNvCxnSpPr>
          <p:nvPr/>
        </p:nvCxnSpPr>
        <p:spPr>
          <a:xfrm flipH="1" flipV="1">
            <a:off x="5354115" y="3820340"/>
            <a:ext cx="13231" cy="112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271">
            <a:extLst>
              <a:ext uri="{FF2B5EF4-FFF2-40B4-BE49-F238E27FC236}">
                <a16:creationId xmlns:a16="http://schemas.microsoft.com/office/drawing/2014/main" id="{54C63E27-99D5-442E-8C4F-E68EFF689371}"/>
              </a:ext>
            </a:extLst>
          </p:cNvPr>
          <p:cNvSpPr/>
          <p:nvPr/>
        </p:nvSpPr>
        <p:spPr>
          <a:xfrm>
            <a:off x="3791913" y="4047232"/>
            <a:ext cx="727307" cy="12927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0000"/>
                </a:solidFill>
              </a:rPr>
              <a:t>MSMEs / cooperatives bargaining power is increased</a:t>
            </a:r>
          </a:p>
        </p:txBody>
      </p:sp>
      <p:sp>
        <p:nvSpPr>
          <p:cNvPr id="94" name="Rounded Rectangle 271">
            <a:extLst>
              <a:ext uri="{FF2B5EF4-FFF2-40B4-BE49-F238E27FC236}">
                <a16:creationId xmlns:a16="http://schemas.microsoft.com/office/drawing/2014/main" id="{50071DA4-8A53-40C9-A19D-1F846E33B2EF}"/>
              </a:ext>
            </a:extLst>
          </p:cNvPr>
          <p:cNvSpPr/>
          <p:nvPr/>
        </p:nvSpPr>
        <p:spPr>
          <a:xfrm>
            <a:off x="4221599" y="5633089"/>
            <a:ext cx="1438886" cy="1012201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000000"/>
              </a:solidFill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</a:rPr>
              <a:t>TRANSFORM activities</a:t>
            </a:r>
          </a:p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5" name="Rounded Rectangle 271">
            <a:extLst>
              <a:ext uri="{FF2B5EF4-FFF2-40B4-BE49-F238E27FC236}">
                <a16:creationId xmlns:a16="http://schemas.microsoft.com/office/drawing/2014/main" id="{B79F25F2-F339-4923-9F29-22A8175AAE44}"/>
              </a:ext>
            </a:extLst>
          </p:cNvPr>
          <p:cNvSpPr/>
          <p:nvPr/>
        </p:nvSpPr>
        <p:spPr>
          <a:xfrm>
            <a:off x="2457964" y="5649897"/>
            <a:ext cx="1438886" cy="1012201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000000"/>
              </a:solidFill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</a:rPr>
              <a:t>CONVENE activities </a:t>
            </a:r>
          </a:p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6" name="Rounded Rectangle 271">
            <a:extLst>
              <a:ext uri="{FF2B5EF4-FFF2-40B4-BE49-F238E27FC236}">
                <a16:creationId xmlns:a16="http://schemas.microsoft.com/office/drawing/2014/main" id="{9E60DBCA-49BA-4F30-9DBA-EA1289EEF23E}"/>
              </a:ext>
            </a:extLst>
          </p:cNvPr>
          <p:cNvSpPr/>
          <p:nvPr/>
        </p:nvSpPr>
        <p:spPr>
          <a:xfrm>
            <a:off x="5963989" y="5631560"/>
            <a:ext cx="1438886" cy="1012201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000000"/>
              </a:solidFill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</a:rPr>
              <a:t>IINVEST activities </a:t>
            </a:r>
          </a:p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7" name="Rounded Rectangle 271">
            <a:extLst>
              <a:ext uri="{FF2B5EF4-FFF2-40B4-BE49-F238E27FC236}">
                <a16:creationId xmlns:a16="http://schemas.microsoft.com/office/drawing/2014/main" id="{8815FFAC-8717-40C0-A24F-BDB5D8C97117}"/>
              </a:ext>
            </a:extLst>
          </p:cNvPr>
          <p:cNvSpPr/>
          <p:nvPr/>
        </p:nvSpPr>
        <p:spPr>
          <a:xfrm>
            <a:off x="7664886" y="5649897"/>
            <a:ext cx="1438886" cy="1012201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000000"/>
              </a:solidFill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</a:rPr>
              <a:t>IMPACT activities</a:t>
            </a:r>
          </a:p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15" y="527475"/>
            <a:ext cx="8944470" cy="453254"/>
          </a:xfrm>
        </p:spPr>
        <p:txBody>
          <a:bodyPr/>
          <a:lstStyle/>
          <a:p>
            <a:r>
              <a:rPr lang="en-GB" sz="2400" dirty="0"/>
              <a:t>4. A4A: Theory of Change – targeted outcomes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73" y="1081587"/>
            <a:ext cx="9318572" cy="5776411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3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3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3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7DC1-6DFD-4804-B81B-5AD5FA1625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72480" y="1142133"/>
            <a:ext cx="3096344" cy="597353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Outcomes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3022" y="1919773"/>
            <a:ext cx="3075801" cy="80311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1. Increase MSMEs and smallholder farmers with resilient and sustainable business/production models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2480" y="3827890"/>
            <a:ext cx="3086073" cy="803110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tx2">
                    <a:lumMod val="75000"/>
                  </a:schemeClr>
                </a:solidFill>
              </a:rPr>
              <a:t>3. Strengthen Public-Private alliances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3023" y="4801952"/>
            <a:ext cx="3086073" cy="803110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tx2">
                    <a:lumMod val="75000"/>
                  </a:schemeClr>
                </a:solidFill>
              </a:rPr>
              <a:t>4. Increase responsible commercialization linkages in the entire value chain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72480" y="5794685"/>
            <a:ext cx="3106616" cy="873690"/>
          </a:xfrm>
          <a:prstGeom prst="round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tx2">
                    <a:lumMod val="75000"/>
                  </a:schemeClr>
                </a:solidFill>
              </a:rPr>
              <a:t>5. Increase access to finance and investments for MSMEs, cooperatives and smallholder farmers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93023" y="2875475"/>
            <a:ext cx="3069609" cy="80311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tx2">
                    <a:lumMod val="75000"/>
                  </a:schemeClr>
                </a:solidFill>
              </a:rPr>
              <a:t>2. Strengthen capabilities of MSMEs and smallholder farmers to collaborate and associate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9CB53D-6F38-4B3D-90A3-081696FAE084}"/>
              </a:ext>
            </a:extLst>
          </p:cNvPr>
          <p:cNvSpPr txBox="1">
            <a:spLocks/>
          </p:cNvSpPr>
          <p:nvPr/>
        </p:nvSpPr>
        <p:spPr>
          <a:xfrm>
            <a:off x="3656856" y="1142133"/>
            <a:ext cx="5664629" cy="597353"/>
          </a:xfrm>
          <a:prstGeom prst="roundRect">
            <a:avLst/>
          </a:prstGeom>
          <a:solidFill>
            <a:srgbClr val="86CAF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022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Outputs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1DC67EE-BDDE-42AA-B1B7-4DDF6B9CA60F}"/>
              </a:ext>
            </a:extLst>
          </p:cNvPr>
          <p:cNvSpPr txBox="1">
            <a:spLocks/>
          </p:cNvSpPr>
          <p:nvPr/>
        </p:nvSpPr>
        <p:spPr>
          <a:xfrm>
            <a:off x="3656855" y="1919822"/>
            <a:ext cx="5664629" cy="803110"/>
          </a:xfrm>
          <a:prstGeom prst="round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tabLst/>
              <a:defRPr sz="14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530225" indent="-17303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–"/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None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l"/>
            <a:r>
              <a:rPr lang="en-US" sz="1300" dirty="0"/>
              <a:t>1.1. New products with market linkages are developed</a:t>
            </a:r>
          </a:p>
          <a:p>
            <a:pPr algn="l"/>
            <a:r>
              <a:rPr lang="en-US" sz="1300" dirty="0"/>
              <a:t>1.2. Crop and product sustainable diversification is increased</a:t>
            </a:r>
          </a:p>
          <a:p>
            <a:pPr algn="l"/>
            <a:r>
              <a:rPr lang="en-US" sz="1300" dirty="0"/>
              <a:t>1.3. GHG emissions, energy and water use are reduced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60669D3-0E49-48CE-BAFB-9634DA862653}"/>
              </a:ext>
            </a:extLst>
          </p:cNvPr>
          <p:cNvSpPr txBox="1">
            <a:spLocks/>
          </p:cNvSpPr>
          <p:nvPr/>
        </p:nvSpPr>
        <p:spPr>
          <a:xfrm>
            <a:off x="3656855" y="2881219"/>
            <a:ext cx="5664629" cy="803110"/>
          </a:xfrm>
          <a:prstGeom prst="round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tabLst/>
              <a:defRPr sz="13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530225" indent="-17303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–"/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None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l"/>
            <a:r>
              <a:rPr lang="en-US" dirty="0"/>
              <a:t>2.1. MSMEs/cooperatives are strengthened through business development services</a:t>
            </a:r>
          </a:p>
          <a:p>
            <a:pPr algn="l"/>
            <a:r>
              <a:rPr lang="en-US" dirty="0"/>
              <a:t>2.2. MSMEs/cooperatives bargaining power is increased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A8DB0D8-00F5-4D24-9582-BC8F6B086942}"/>
              </a:ext>
            </a:extLst>
          </p:cNvPr>
          <p:cNvSpPr txBox="1">
            <a:spLocks/>
          </p:cNvSpPr>
          <p:nvPr/>
        </p:nvSpPr>
        <p:spPr>
          <a:xfrm>
            <a:off x="3655282" y="4770967"/>
            <a:ext cx="5664629" cy="803110"/>
          </a:xfrm>
          <a:prstGeom prst="round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itchFamily="34" charset="0"/>
              <a:buNone/>
              <a:tabLst/>
              <a:defRPr sz="13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530225" indent="-17303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–"/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None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4.1. Contacts between MSMEs/cooperatives with buyers are established</a:t>
            </a:r>
          </a:p>
          <a:p>
            <a:r>
              <a:rPr lang="en-US" dirty="0"/>
              <a:t>4.2. Inclusive and responsible alliances between MSMEs/cooperatives and buyers are established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20295561-6F1A-4D27-93E4-D5C6FE968215}"/>
              </a:ext>
            </a:extLst>
          </p:cNvPr>
          <p:cNvSpPr txBox="1">
            <a:spLocks/>
          </p:cNvSpPr>
          <p:nvPr/>
        </p:nvSpPr>
        <p:spPr>
          <a:xfrm>
            <a:off x="3656852" y="3826093"/>
            <a:ext cx="5664629" cy="803110"/>
          </a:xfrm>
          <a:prstGeom prst="round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itchFamily="34" charset="0"/>
              <a:buNone/>
              <a:tabLst/>
              <a:defRPr sz="13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530225" indent="-17303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–"/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None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3.1. Policies, laws and regulations are upgraded</a:t>
            </a:r>
          </a:p>
          <a:p>
            <a:r>
              <a:rPr lang="en-US" dirty="0"/>
              <a:t>3.2. Support institutions are reinforced to provide BDS to MSMEs / cooperatives</a:t>
            </a:r>
          </a:p>
          <a:p>
            <a:r>
              <a:rPr lang="en-US" smtClean="0"/>
              <a:t>3.3. </a:t>
            </a:r>
            <a:r>
              <a:rPr lang="en-US" dirty="0"/>
              <a:t>MSMEs and smallholder farmers alliances are established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35E829-1725-47AF-8EF6-8F0C3BD87C2A}"/>
              </a:ext>
            </a:extLst>
          </p:cNvPr>
          <p:cNvSpPr txBox="1">
            <a:spLocks/>
          </p:cNvSpPr>
          <p:nvPr/>
        </p:nvSpPr>
        <p:spPr>
          <a:xfrm>
            <a:off x="3655282" y="5814481"/>
            <a:ext cx="5664629" cy="873439"/>
          </a:xfrm>
          <a:prstGeom prst="round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itchFamily="34" charset="0"/>
              <a:buNone/>
              <a:tabLst/>
              <a:defRPr sz="13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530225" indent="-17303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–"/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None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5.1. MSMEs/cooperatives literacy is strengthened</a:t>
            </a:r>
          </a:p>
          <a:p>
            <a:r>
              <a:rPr lang="en-US" dirty="0"/>
              <a:t>5.2. Financial Institutions/Investors developed/upgraded specific products for MSMEs, cooperatives and smallholder farmers</a:t>
            </a:r>
          </a:p>
          <a:p>
            <a:r>
              <a:rPr lang="en-US" dirty="0"/>
              <a:t>5.3. Responsible bankable projects are developed</a:t>
            </a:r>
          </a:p>
        </p:txBody>
      </p:sp>
    </p:spTree>
    <p:extLst>
      <p:ext uri="{BB962C8B-B14F-4D97-AF65-F5344CB8AC3E}">
        <p14:creationId xmlns:p14="http://schemas.microsoft.com/office/powerpoint/2010/main" val="14384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Partner_EN">
  <a:themeElements>
    <a:clrScheme name="ITC color">
      <a:dk1>
        <a:srgbClr val="595959"/>
      </a:dk1>
      <a:lt1>
        <a:srgbClr val="595959"/>
      </a:lt1>
      <a:dk2>
        <a:srgbClr val="36A7E9"/>
      </a:dk2>
      <a:lt2>
        <a:srgbClr val="FFFFFF"/>
      </a:lt2>
      <a:accent1>
        <a:srgbClr val="36A7E9"/>
      </a:accent1>
      <a:accent2>
        <a:srgbClr val="636363"/>
      </a:accent2>
      <a:accent3>
        <a:srgbClr val="C1413B"/>
      </a:accent3>
      <a:accent4>
        <a:srgbClr val="789C3C"/>
      </a:accent4>
      <a:accent5>
        <a:srgbClr val="424884"/>
      </a:accent5>
      <a:accent6>
        <a:srgbClr val="8F0063"/>
      </a:accent6>
      <a:hlink>
        <a:srgbClr val="36A7E9"/>
      </a:hlink>
      <a:folHlink>
        <a:srgbClr val="36A7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A168577FF615479873817D32E9D8BD" ma:contentTypeVersion="13" ma:contentTypeDescription="Create a new document." ma:contentTypeScope="" ma:versionID="e137622fee4d78b08f4f1e1ec8cb3073">
  <xsd:schema xmlns:xsd="http://www.w3.org/2001/XMLSchema" xmlns:xs="http://www.w3.org/2001/XMLSchema" xmlns:p="http://schemas.microsoft.com/office/2006/metadata/properties" xmlns:ns2="50d821b5-556c-4a91-acdd-83a49bf5fba2" xmlns:ns3="a2390446-01ea-4f2e-9608-630f8dc01c95" targetNamespace="http://schemas.microsoft.com/office/2006/metadata/properties" ma:root="true" ma:fieldsID="091518c906484bb55ff101aeecfed6a3" ns2:_="" ns3:_="">
    <xsd:import namespace="50d821b5-556c-4a91-acdd-83a49bf5fba2"/>
    <xsd:import namespace="a2390446-01ea-4f2e-9608-630f8dc01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821b5-556c-4a91-acdd-83a49bf5f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0446-01ea-4f2e-9608-630f8dc01c9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B837B6-9088-4054-BBE9-C3EAA189E1A9}"/>
</file>

<file path=customXml/itemProps2.xml><?xml version="1.0" encoding="utf-8"?>
<ds:datastoreItem xmlns:ds="http://schemas.openxmlformats.org/officeDocument/2006/customXml" ds:itemID="{060D2EBD-754B-4FAF-896B-C2F4CCFF6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03DAF6-8ABA-4612-87E1-9C5F5C2B888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B13F2208-5CD0-4581-8462-B6806CD9E503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PowerPoint_EN (1)</Template>
  <TotalTime>30197</TotalTime>
  <Words>515</Words>
  <Application>Microsoft Office PowerPoint</Application>
  <PresentationFormat>A4 Paper (210x297 mm)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PowerPoint_Partner_EN</vt:lpstr>
      <vt:lpstr>Custom Design</vt:lpstr>
      <vt:lpstr>  Impact Framework  for the Alliance for Action initiatives (Nov 2020)</vt:lpstr>
      <vt:lpstr> A4A: Theory of Change – impact goal and targeted outcomes</vt:lpstr>
      <vt:lpstr>4. A4A: Results Chain</vt:lpstr>
      <vt:lpstr>4. A4A: Theory of Change – targeted outcomes and outputs</vt:lpstr>
    </vt:vector>
  </TitlesOfParts>
  <Company>International Trade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Forward:  Services liberalization under the AfCFTA."</dc:title>
  <dc:creator>wmbage@intracen.org;urrutigoity@intracen.org;skidmore@intracen.org;Rodrigo Iglesias;DEVCO;ntaal@intracen.org;SEC Agribusiness</dc:creator>
  <cp:keywords/>
  <dc:description/>
  <cp:lastModifiedBy>Hernan Manson</cp:lastModifiedBy>
  <cp:revision>491</cp:revision>
  <cp:lastPrinted>2020-03-19T20:40:52Z</cp:lastPrinted>
  <dcterms:created xsi:type="dcterms:W3CDTF">2019-10-02T13:59:57Z</dcterms:created>
  <dcterms:modified xsi:type="dcterms:W3CDTF">2021-02-19T10:55:02Z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0x01010029A168577FF615479873817D32E9D8BD</vt:lpwstr>
  </property>
</Properties>
</file>